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2"/>
  </p:notesMasterIdLst>
  <p:sldIdLst>
    <p:sldId id="256" r:id="rId2"/>
    <p:sldId id="257" r:id="rId3"/>
    <p:sldId id="306" r:id="rId4"/>
    <p:sldId id="313" r:id="rId5"/>
    <p:sldId id="296" r:id="rId6"/>
    <p:sldId id="309" r:id="rId7"/>
    <p:sldId id="262" r:id="rId8"/>
    <p:sldId id="261" r:id="rId9"/>
    <p:sldId id="307" r:id="rId10"/>
    <p:sldId id="297" r:id="rId11"/>
    <p:sldId id="308" r:id="rId12"/>
    <p:sldId id="266" r:id="rId13"/>
    <p:sldId id="316" r:id="rId14"/>
    <p:sldId id="310" r:id="rId15"/>
    <p:sldId id="263" r:id="rId16"/>
    <p:sldId id="275" r:id="rId17"/>
    <p:sldId id="300" r:id="rId18"/>
    <p:sldId id="277" r:id="rId19"/>
    <p:sldId id="305" r:id="rId20"/>
    <p:sldId id="31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dnMT7Ca6T6AqgrblBICugw==" hashData="QQ/KtZOdj5WmRKllYKSMG0zDPrKmthZSXMCtF1D1pcaWgXmUbRl+a+I/RpK8uCHtKH7pM4XQXxScIYW4rvY6Sg=="/>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75E"/>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52" autoAdjust="0"/>
    <p:restoredTop sz="81837"/>
  </p:normalViewPr>
  <p:slideViewPr>
    <p:cSldViewPr snapToGrid="0" snapToObjects="1">
      <p:cViewPr varScale="1">
        <p:scale>
          <a:sx n="99" d="100"/>
          <a:sy n="99" d="100"/>
        </p:scale>
        <p:origin x="180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6D88C8-FC37-D847-9ACD-B11B60161033}" type="datetimeFigureOut">
              <a:rPr lang="en-US" smtClean="0"/>
              <a:t>10/25/19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B4F622-AE5D-A644-9E10-4501FAEE4C9C}" type="slidenum">
              <a:rPr lang="en-US" smtClean="0"/>
              <a:t>‹#›</a:t>
            </a:fld>
            <a:endParaRPr lang="en-US"/>
          </a:p>
        </p:txBody>
      </p:sp>
    </p:spTree>
    <p:extLst>
      <p:ext uri="{BB962C8B-B14F-4D97-AF65-F5344CB8AC3E}">
        <p14:creationId xmlns:p14="http://schemas.microsoft.com/office/powerpoint/2010/main" val="965046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B4F622-AE5D-A644-9E10-4501FAEE4C9C}" type="slidenum">
              <a:rPr lang="en-US" smtClean="0"/>
              <a:t>1</a:t>
            </a:fld>
            <a:endParaRPr lang="en-US"/>
          </a:p>
        </p:txBody>
      </p:sp>
    </p:spTree>
    <p:extLst>
      <p:ext uri="{BB962C8B-B14F-4D97-AF65-F5344CB8AC3E}">
        <p14:creationId xmlns:p14="http://schemas.microsoft.com/office/powerpoint/2010/main" val="2386291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Given the required maximum viewing distance (d max) and corresponding viewing angle (phi), </a:t>
            </a:r>
          </a:p>
          <a:p>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by considering the minimum resolvable angle (theta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r>
              <a:rPr lang="en-US" dirty="0"/>
              <a:t>the grid size \ell can be determined.</a:t>
            </a:r>
          </a:p>
        </p:txBody>
      </p:sp>
      <p:sp>
        <p:nvSpPr>
          <p:cNvPr id="4" name="Slide Number Placeholder 3"/>
          <p:cNvSpPr>
            <a:spLocks noGrp="1"/>
          </p:cNvSpPr>
          <p:nvPr>
            <p:ph type="sldNum" sz="quarter" idx="5"/>
          </p:nvPr>
        </p:nvSpPr>
        <p:spPr/>
        <p:txBody>
          <a:bodyPr/>
          <a:lstStyle/>
          <a:p>
            <a:fld id="{89B4F622-AE5D-A644-9E10-4501FAEE4C9C}" type="slidenum">
              <a:rPr lang="en-US" smtClean="0"/>
              <a:t>10</a:t>
            </a:fld>
            <a:endParaRPr lang="en-US"/>
          </a:p>
        </p:txBody>
      </p:sp>
    </p:spTree>
    <p:extLst>
      <p:ext uri="{BB962C8B-B14F-4D97-AF65-F5344CB8AC3E}">
        <p14:creationId xmlns:p14="http://schemas.microsoft.com/office/powerpoint/2010/main" val="1429266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To display a protected information, </a:t>
            </a:r>
            <a:r>
              <a:rPr lang="en-US" dirty="0" err="1"/>
              <a:t>HideScreen</a:t>
            </a:r>
            <a:r>
              <a:rPr lang="en-US" dirty="0"/>
              <a:t> will first determine the viewing distance of the user d.</a:t>
            </a:r>
          </a:p>
          <a:p>
            <a:r>
              <a:rPr lang="en-US" dirty="0"/>
              <a:t>***Next</a:t>
            </a:r>
          </a:p>
          <a:p>
            <a:r>
              <a:rPr lang="en-US" dirty="0"/>
              <a:t>Then, </a:t>
            </a:r>
            <a:r>
              <a:rPr lang="en-US" dirty="0" err="1"/>
              <a:t>HideScreen</a:t>
            </a:r>
            <a:r>
              <a:rPr lang="en-US" dirty="0"/>
              <a:t> will determine the required maximum visible distance (d max) equals to (d + dm).</a:t>
            </a:r>
          </a:p>
          <a:p>
            <a:r>
              <a:rPr lang="en-US" dirty="0"/>
              <a:t>***Next</a:t>
            </a:r>
          </a:p>
          <a:p>
            <a:r>
              <a:rPr lang="en-US" dirty="0"/>
              <a:t>Finally, it generates the protected information based on (d max) and limit the viewing range of the user to the blue circle area shown here.</a:t>
            </a:r>
          </a:p>
        </p:txBody>
      </p:sp>
      <p:sp>
        <p:nvSpPr>
          <p:cNvPr id="4" name="Slide Number Placeholder 3"/>
          <p:cNvSpPr>
            <a:spLocks noGrp="1"/>
          </p:cNvSpPr>
          <p:nvPr>
            <p:ph type="sldNum" sz="quarter" idx="5"/>
          </p:nvPr>
        </p:nvSpPr>
        <p:spPr/>
        <p:txBody>
          <a:bodyPr/>
          <a:lstStyle/>
          <a:p>
            <a:fld id="{89B4F622-AE5D-A644-9E10-4501FAEE4C9C}" type="slidenum">
              <a:rPr lang="en-US" smtClean="0"/>
              <a:t>11</a:t>
            </a:fld>
            <a:endParaRPr lang="en-US"/>
          </a:p>
        </p:txBody>
      </p:sp>
    </p:spTree>
    <p:extLst>
      <p:ext uri="{BB962C8B-B14F-4D97-AF65-F5344CB8AC3E}">
        <p14:creationId xmlns:p14="http://schemas.microsoft.com/office/powerpoint/2010/main" val="1470947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Now we have introduced the basic idea of </a:t>
            </a:r>
            <a:r>
              <a:rPr lang="en-US" dirty="0" err="1"/>
              <a:t>HideScreen</a:t>
            </a:r>
            <a:r>
              <a:rPr lang="en-US" dirty="0"/>
              <a:t>, we are going to introduce how </a:t>
            </a:r>
            <a:r>
              <a:rPr lang="en-US" dirty="0" err="1"/>
              <a:t>HideScreen</a:t>
            </a:r>
            <a:r>
              <a:rPr lang="en-US" dirty="0"/>
              <a:t> generates protected information.</a:t>
            </a:r>
          </a:p>
          <a:p>
            <a:r>
              <a:rPr lang="en-US" dirty="0" err="1"/>
              <a:t>HideImage</a:t>
            </a:r>
            <a:r>
              <a:rPr lang="en-US" dirty="0"/>
              <a:t> is the name of our image protection scheme in </a:t>
            </a:r>
            <a:r>
              <a:rPr lang="en-US" dirty="0" err="1"/>
              <a:t>HideScreen</a:t>
            </a:r>
            <a:r>
              <a:rPr lang="en-US" dirty="0"/>
              <a:t>.</a:t>
            </a:r>
          </a:p>
          <a:p>
            <a:r>
              <a:rPr lang="en-US" dirty="0"/>
              <a:t>Suppose we want to show this figure of me to the user.</a:t>
            </a:r>
          </a:p>
          <a:p>
            <a:r>
              <a:rPr lang="en-US" dirty="0"/>
              <a:t>***Next</a:t>
            </a:r>
          </a:p>
          <a:p>
            <a:r>
              <a:rPr lang="en-US" dirty="0" err="1"/>
              <a:t>HideImage</a:t>
            </a:r>
            <a:r>
              <a:rPr lang="en-US" dirty="0"/>
              <a:t> will first divides the pixels in the figure into several levels according to their grayscale value.</a:t>
            </a:r>
          </a:p>
          <a:p>
            <a:r>
              <a:rPr lang="en-US" dirty="0"/>
              <a:t>***Next</a:t>
            </a:r>
          </a:p>
          <a:p>
            <a:r>
              <a:rPr lang="en-US" dirty="0"/>
              <a:t>Then, it will replace the pixels in each level with different grids with the same “average” color.</a:t>
            </a:r>
          </a:p>
          <a:p>
            <a:r>
              <a:rPr lang="en-US" dirty="0"/>
              <a:t>***Next</a:t>
            </a:r>
          </a:p>
          <a:p>
            <a:r>
              <a:rPr lang="en-US" dirty="0"/>
              <a:t>Finally, </a:t>
            </a:r>
            <a:r>
              <a:rPr lang="en-US" dirty="0" err="1"/>
              <a:t>HideImage</a:t>
            </a:r>
            <a:r>
              <a:rPr lang="en-US" dirty="0"/>
              <a:t> combines the levels together and generates the final protected image.</a:t>
            </a:r>
          </a:p>
        </p:txBody>
      </p:sp>
      <p:sp>
        <p:nvSpPr>
          <p:cNvPr id="4" name="Slide Number Placeholder 3"/>
          <p:cNvSpPr>
            <a:spLocks noGrp="1"/>
          </p:cNvSpPr>
          <p:nvPr>
            <p:ph type="sldNum" sz="quarter" idx="5"/>
          </p:nvPr>
        </p:nvSpPr>
        <p:spPr/>
        <p:txBody>
          <a:bodyPr/>
          <a:lstStyle/>
          <a:p>
            <a:fld id="{89B4F622-AE5D-A644-9E10-4501FAEE4C9C}" type="slidenum">
              <a:rPr lang="en-US" smtClean="0"/>
              <a:t>12</a:t>
            </a:fld>
            <a:endParaRPr lang="en-US"/>
          </a:p>
        </p:txBody>
      </p:sp>
    </p:spTree>
    <p:extLst>
      <p:ext uri="{BB962C8B-B14F-4D97-AF65-F5344CB8AC3E}">
        <p14:creationId xmlns:p14="http://schemas.microsoft.com/office/powerpoint/2010/main" val="3532534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Here we show the photos of protected image taken by a smartphone camera,</a:t>
            </a:r>
          </a:p>
          <a:p>
            <a:r>
              <a:rPr lang="en-US" dirty="0"/>
              <a:t>They are taken within the designed visible range</a:t>
            </a:r>
          </a:p>
          <a:p>
            <a:r>
              <a:rPr lang="en-US" dirty="0"/>
              <a:t>***Click</a:t>
            </a:r>
          </a:p>
          <a:p>
            <a:r>
              <a:rPr lang="en-US" dirty="0"/>
              <a:t>And outside of the visible range</a:t>
            </a:r>
          </a:p>
        </p:txBody>
      </p:sp>
      <p:sp>
        <p:nvSpPr>
          <p:cNvPr id="4" name="Slide Number Placeholder 3"/>
          <p:cNvSpPr>
            <a:spLocks noGrp="1"/>
          </p:cNvSpPr>
          <p:nvPr>
            <p:ph type="sldNum" sz="quarter" idx="5"/>
          </p:nvPr>
        </p:nvSpPr>
        <p:spPr/>
        <p:txBody>
          <a:bodyPr/>
          <a:lstStyle/>
          <a:p>
            <a:fld id="{89B4F622-AE5D-A644-9E10-4501FAEE4C9C}" type="slidenum">
              <a:rPr lang="en-US" smtClean="0"/>
              <a:t>13</a:t>
            </a:fld>
            <a:endParaRPr lang="en-US"/>
          </a:p>
        </p:txBody>
      </p:sp>
    </p:spTree>
    <p:extLst>
      <p:ext uri="{BB962C8B-B14F-4D97-AF65-F5344CB8AC3E}">
        <p14:creationId xmlns:p14="http://schemas.microsoft.com/office/powerpoint/2010/main" val="2836782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Even though we can use the same approach we just talked about to display texts, there are some challenges related to the readability of the protected texts.</a:t>
            </a:r>
          </a:p>
          <a:p>
            <a:r>
              <a:rPr lang="en-US" dirty="0"/>
              <a:t>Because texts are generally smaller than images when displayed on the screens, it is sometimes hard for users to recognize the texts.</a:t>
            </a:r>
          </a:p>
          <a:p>
            <a:r>
              <a:rPr lang="en-US" dirty="0"/>
              <a:t>It is good in terms for protection, but not good for user experiences.</a:t>
            </a:r>
          </a:p>
        </p:txBody>
      </p:sp>
      <p:sp>
        <p:nvSpPr>
          <p:cNvPr id="4" name="Slide Number Placeholder 3"/>
          <p:cNvSpPr>
            <a:spLocks noGrp="1"/>
          </p:cNvSpPr>
          <p:nvPr>
            <p:ph type="sldNum" sz="quarter" idx="5"/>
          </p:nvPr>
        </p:nvSpPr>
        <p:spPr/>
        <p:txBody>
          <a:bodyPr/>
          <a:lstStyle/>
          <a:p>
            <a:fld id="{89B4F622-AE5D-A644-9E10-4501FAEE4C9C}" type="slidenum">
              <a:rPr lang="en-US" smtClean="0"/>
              <a:t>14</a:t>
            </a:fld>
            <a:endParaRPr lang="en-US"/>
          </a:p>
        </p:txBody>
      </p:sp>
    </p:spTree>
    <p:extLst>
      <p:ext uri="{BB962C8B-B14F-4D97-AF65-F5344CB8AC3E}">
        <p14:creationId xmlns:p14="http://schemas.microsoft.com/office/powerpoint/2010/main" val="3591145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To address the issue we just mentioned, we develop </a:t>
            </a:r>
            <a:r>
              <a:rPr lang="en-US" dirty="0" err="1"/>
              <a:t>HideText</a:t>
            </a:r>
            <a:r>
              <a:rPr lang="en-US" dirty="0"/>
              <a:t> specifically for text protection.</a:t>
            </a:r>
          </a:p>
          <a:p>
            <a:r>
              <a:rPr lang="en-US" dirty="0"/>
              <a:t>***Next</a:t>
            </a:r>
          </a:p>
          <a:p>
            <a:r>
              <a:rPr lang="en-US" dirty="0"/>
              <a:t>First, we treat the texts information as a binary image and generate basic protected texts.</a:t>
            </a:r>
          </a:p>
          <a:p>
            <a:r>
              <a:rPr lang="en-US" dirty="0"/>
              <a:t>***Next</a:t>
            </a:r>
          </a:p>
          <a:p>
            <a:r>
              <a:rPr lang="en-US" dirty="0"/>
              <a:t>Then, </a:t>
            </a:r>
            <a:r>
              <a:rPr lang="en-US" dirty="0" err="1"/>
              <a:t>HideText</a:t>
            </a:r>
            <a:r>
              <a:rPr lang="en-US" dirty="0"/>
              <a:t> will enhance the readability of the text by injecting 3 layers of boundaries with different color levels.</a:t>
            </a:r>
          </a:p>
          <a:p>
            <a:r>
              <a:rPr lang="en-US" dirty="0"/>
              <a:t>By doing so, </a:t>
            </a:r>
            <a:r>
              <a:rPr lang="en-US" dirty="0" err="1"/>
              <a:t>HideScreen</a:t>
            </a:r>
            <a:r>
              <a:rPr lang="en-US" dirty="0"/>
              <a:t> not only injects the low frequency components that can enhance the readability of the information, but also inject high frequency components to reduce the effect of low frequency components that can be easily seen from far away.</a:t>
            </a:r>
          </a:p>
          <a:p>
            <a:r>
              <a:rPr lang="en-US" dirty="0"/>
              <a:t>***Next</a:t>
            </a:r>
          </a:p>
          <a:p>
            <a:r>
              <a:rPr lang="en-US" dirty="0" err="1"/>
              <a:t>HideText</a:t>
            </a:r>
            <a:r>
              <a:rPr lang="en-US" dirty="0"/>
              <a:t> then combines the basic protection and edge enhancement to generate the final protected texts.</a:t>
            </a:r>
          </a:p>
        </p:txBody>
      </p:sp>
      <p:sp>
        <p:nvSpPr>
          <p:cNvPr id="4" name="Slide Number Placeholder 3"/>
          <p:cNvSpPr>
            <a:spLocks noGrp="1"/>
          </p:cNvSpPr>
          <p:nvPr>
            <p:ph type="sldNum" sz="quarter" idx="5"/>
          </p:nvPr>
        </p:nvSpPr>
        <p:spPr/>
        <p:txBody>
          <a:bodyPr/>
          <a:lstStyle/>
          <a:p>
            <a:fld id="{89B4F622-AE5D-A644-9E10-4501FAEE4C9C}" type="slidenum">
              <a:rPr lang="en-US" smtClean="0"/>
              <a:t>15</a:t>
            </a:fld>
            <a:endParaRPr lang="en-US"/>
          </a:p>
        </p:txBody>
      </p:sp>
    </p:spTree>
    <p:extLst>
      <p:ext uri="{BB962C8B-B14F-4D97-AF65-F5344CB8AC3E}">
        <p14:creationId xmlns:p14="http://schemas.microsoft.com/office/powerpoint/2010/main" val="4070313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 have recruited 20 people from our campus to evaluate the protection performance of </a:t>
            </a:r>
            <a:r>
              <a:rPr lang="en-US" dirty="0" err="1"/>
              <a:t>HideScreen</a:t>
            </a:r>
            <a:r>
              <a:rPr lang="en-US" dirty="0"/>
              <a:t>.</a:t>
            </a:r>
          </a:p>
          <a:p>
            <a:r>
              <a:rPr lang="en-US" dirty="0"/>
              <a:t>The results have shown that </a:t>
            </a:r>
            <a:r>
              <a:rPr lang="en-US" dirty="0" err="1"/>
              <a:t>HideScreen</a:t>
            </a:r>
            <a:r>
              <a:rPr lang="en-US" dirty="0"/>
              <a:t> can provide very high protection rate with only less than 4 percent of shoulder surfer recognition rate.</a:t>
            </a:r>
          </a:p>
          <a:p>
            <a:r>
              <a:rPr lang="en-US" dirty="0"/>
              <a:t>At the mean time, the user can have close to 100 percent recognition rate.</a:t>
            </a:r>
          </a:p>
          <a:p>
            <a:r>
              <a:rPr lang="en-US" dirty="0"/>
              <a:t>The results indicate that </a:t>
            </a:r>
            <a:r>
              <a:rPr lang="en-US" dirty="0" err="1"/>
              <a:t>HideScreen</a:t>
            </a:r>
            <a:r>
              <a:rPr lang="en-US" dirty="0"/>
              <a:t> can achieve our design goal that users are able to read the information while the shoulder surfers can not.</a:t>
            </a:r>
          </a:p>
          <a:p>
            <a:endParaRPr lang="en-US" dirty="0"/>
          </a:p>
          <a:p>
            <a:r>
              <a:rPr lang="en-US" dirty="0"/>
              <a:t>Next</a:t>
            </a:r>
          </a:p>
          <a:p>
            <a:endParaRPr lang="en-US" dirty="0"/>
          </a:p>
          <a:p>
            <a:r>
              <a:rPr lang="en-US" dirty="0"/>
              <a:t>Furthermore, the recognition rate for the shoulder surfers with binoculars are close to 0 percent because of the mismatch between the visible distance and binoculars’ focus range.</a:t>
            </a:r>
          </a:p>
          <a:p>
            <a:endParaRPr lang="en-US" dirty="0"/>
          </a:p>
        </p:txBody>
      </p:sp>
      <p:sp>
        <p:nvSpPr>
          <p:cNvPr id="4" name="Slide Number Placeholder 3"/>
          <p:cNvSpPr>
            <a:spLocks noGrp="1"/>
          </p:cNvSpPr>
          <p:nvPr>
            <p:ph type="sldNum" sz="quarter" idx="5"/>
          </p:nvPr>
        </p:nvSpPr>
        <p:spPr/>
        <p:txBody>
          <a:bodyPr/>
          <a:lstStyle/>
          <a:p>
            <a:fld id="{89B4F622-AE5D-A644-9E10-4501FAEE4C9C}" type="slidenum">
              <a:rPr lang="en-US" smtClean="0"/>
              <a:t>16</a:t>
            </a:fld>
            <a:endParaRPr lang="en-US"/>
          </a:p>
        </p:txBody>
      </p:sp>
    </p:spTree>
    <p:extLst>
      <p:ext uri="{BB962C8B-B14F-4D97-AF65-F5344CB8AC3E}">
        <p14:creationId xmlns:p14="http://schemas.microsoft.com/office/powerpoint/2010/main" val="3266632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 also perform use-case study by implementing 3 applications with </a:t>
            </a:r>
            <a:r>
              <a:rPr lang="en-US" dirty="0" err="1"/>
              <a:t>HideScreen</a:t>
            </a:r>
            <a:r>
              <a:rPr lang="en-US" dirty="0"/>
              <a:t>  support, including Account Login, </a:t>
            </a:r>
          </a:p>
          <a:p>
            <a:r>
              <a:rPr lang="en-US" dirty="0"/>
              <a:t>***Click</a:t>
            </a:r>
          </a:p>
          <a:p>
            <a:r>
              <a:rPr lang="en-US" dirty="0"/>
              <a:t>PIN entering</a:t>
            </a:r>
          </a:p>
          <a:p>
            <a:r>
              <a:rPr lang="en-US" dirty="0"/>
              <a:t>***Click</a:t>
            </a:r>
          </a:p>
          <a:p>
            <a:r>
              <a:rPr lang="en-US" dirty="0"/>
              <a:t> and Messaging.</a:t>
            </a:r>
          </a:p>
          <a:p>
            <a:r>
              <a:rPr lang="en-US" dirty="0"/>
              <a:t>The results have shown that </a:t>
            </a:r>
            <a:r>
              <a:rPr lang="en-US" dirty="0" err="1"/>
              <a:t>HideScreen</a:t>
            </a:r>
            <a:r>
              <a:rPr lang="en-US" dirty="0"/>
              <a:t> can provide OK to excellent adjective user experience rating and more than 70 percent of the participants indicate that they will use apps with </a:t>
            </a:r>
            <a:r>
              <a:rPr lang="en-US" dirty="0" err="1"/>
              <a:t>HideScreen</a:t>
            </a:r>
            <a:r>
              <a:rPr lang="en-US" dirty="0"/>
              <a:t> support </a:t>
            </a:r>
            <a:r>
              <a:rPr lang="en-US"/>
              <a:t>frequently.</a:t>
            </a:r>
            <a:endParaRPr lang="en-US" dirty="0"/>
          </a:p>
        </p:txBody>
      </p:sp>
      <p:sp>
        <p:nvSpPr>
          <p:cNvPr id="4" name="Slide Number Placeholder 3"/>
          <p:cNvSpPr>
            <a:spLocks noGrp="1"/>
          </p:cNvSpPr>
          <p:nvPr>
            <p:ph type="sldNum" sz="quarter" idx="5"/>
          </p:nvPr>
        </p:nvSpPr>
        <p:spPr/>
        <p:txBody>
          <a:bodyPr/>
          <a:lstStyle/>
          <a:p>
            <a:fld id="{89B4F622-AE5D-A644-9E10-4501FAEE4C9C}" type="slidenum">
              <a:rPr lang="en-US" smtClean="0"/>
              <a:t>17</a:t>
            </a:fld>
            <a:endParaRPr lang="en-US"/>
          </a:p>
        </p:txBody>
      </p:sp>
    </p:spTree>
    <p:extLst>
      <p:ext uri="{BB962C8B-B14F-4D97-AF65-F5344CB8AC3E}">
        <p14:creationId xmlns:p14="http://schemas.microsoft.com/office/powerpoint/2010/main" val="1685317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In conclusion, we have developed a set of information protection scheme called, </a:t>
            </a:r>
            <a:r>
              <a:rPr lang="en-US" dirty="0" err="1"/>
              <a:t>HideScreen</a:t>
            </a:r>
            <a:r>
              <a:rPr lang="en-US" dirty="0"/>
              <a:t>, for mobile device users in public area.</a:t>
            </a:r>
          </a:p>
          <a:p>
            <a:r>
              <a:rPr lang="en-US" dirty="0"/>
              <a:t>The results have shown that </a:t>
            </a:r>
            <a:r>
              <a:rPr lang="en-US" dirty="0" err="1"/>
              <a:t>HideScreen</a:t>
            </a:r>
            <a:r>
              <a:rPr lang="en-US" dirty="0"/>
              <a:t> is able to achieve both good protection rate and good user experience.</a:t>
            </a:r>
          </a:p>
          <a:p>
            <a:endParaRPr lang="en-US" dirty="0"/>
          </a:p>
        </p:txBody>
      </p:sp>
      <p:sp>
        <p:nvSpPr>
          <p:cNvPr id="4" name="Slide Number Placeholder 3"/>
          <p:cNvSpPr>
            <a:spLocks noGrp="1"/>
          </p:cNvSpPr>
          <p:nvPr>
            <p:ph type="sldNum" sz="quarter" idx="5"/>
          </p:nvPr>
        </p:nvSpPr>
        <p:spPr/>
        <p:txBody>
          <a:bodyPr/>
          <a:lstStyle/>
          <a:p>
            <a:fld id="{89B4F622-AE5D-A644-9E10-4501FAEE4C9C}" type="slidenum">
              <a:rPr lang="en-US" smtClean="0"/>
              <a:t>18</a:t>
            </a:fld>
            <a:endParaRPr lang="en-US"/>
          </a:p>
        </p:txBody>
      </p:sp>
    </p:spTree>
    <p:extLst>
      <p:ext uri="{BB962C8B-B14F-4D97-AF65-F5344CB8AC3E}">
        <p14:creationId xmlns:p14="http://schemas.microsoft.com/office/powerpoint/2010/main" val="3119223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 believe everyone here has experience in using his mobile device in a public area </a:t>
            </a:r>
          </a:p>
          <a:p>
            <a:r>
              <a:rPr lang="en-US" dirty="0"/>
              <a:t>Sometimes you may notice that a person is peeking at others’ mobile devices or doing this action yourself.</a:t>
            </a:r>
          </a:p>
          <a:p>
            <a:r>
              <a:rPr lang="en-US" dirty="0"/>
              <a:t>This kind of action is called “Shoulder Surfing”.</a:t>
            </a:r>
          </a:p>
          <a:p>
            <a:endParaRPr lang="en-US" dirty="0"/>
          </a:p>
          <a:p>
            <a:r>
              <a:rPr lang="en-US" dirty="0"/>
              <a:t>Next</a:t>
            </a:r>
          </a:p>
          <a:p>
            <a:endParaRPr lang="en-US" dirty="0"/>
          </a:p>
          <a:p>
            <a:r>
              <a:rPr lang="en-US" dirty="0"/>
              <a:t>Even though people will take actions when noticing if others are looking at your screen, researches have shown that people usually do not know that actually somebody is peeking at your device.</a:t>
            </a:r>
          </a:p>
        </p:txBody>
      </p:sp>
      <p:sp>
        <p:nvSpPr>
          <p:cNvPr id="4" name="Slide Number Placeholder 3"/>
          <p:cNvSpPr>
            <a:spLocks noGrp="1"/>
          </p:cNvSpPr>
          <p:nvPr>
            <p:ph type="sldNum" sz="quarter" idx="5"/>
          </p:nvPr>
        </p:nvSpPr>
        <p:spPr/>
        <p:txBody>
          <a:bodyPr/>
          <a:lstStyle/>
          <a:p>
            <a:fld id="{89B4F622-AE5D-A644-9E10-4501FAEE4C9C}" type="slidenum">
              <a:rPr lang="en-US" smtClean="0"/>
              <a:t>2</a:t>
            </a:fld>
            <a:endParaRPr lang="en-US"/>
          </a:p>
        </p:txBody>
      </p:sp>
    </p:spTree>
    <p:extLst>
      <p:ext uri="{BB962C8B-B14F-4D97-AF65-F5344CB8AC3E}">
        <p14:creationId xmlns:p14="http://schemas.microsoft.com/office/powerpoint/2010/main" val="1096477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There are two fundamental requirements and challenges to develop a good privacy protection scheme</a:t>
            </a:r>
          </a:p>
          <a:p>
            <a:endParaRPr lang="en-US" dirty="0"/>
          </a:p>
          <a:p>
            <a:r>
              <a:rPr lang="en-US" dirty="0"/>
              <a:t>How to display and protect the information at the same time without blocking the information altogether?</a:t>
            </a:r>
          </a:p>
          <a:p>
            <a:endParaRPr lang="en-US" dirty="0"/>
          </a:p>
          <a:p>
            <a:r>
              <a:rPr lang="en-US" dirty="0"/>
              <a:t>How to provide protection guarantee?</a:t>
            </a:r>
          </a:p>
        </p:txBody>
      </p:sp>
      <p:sp>
        <p:nvSpPr>
          <p:cNvPr id="4" name="Slide Number Placeholder 3"/>
          <p:cNvSpPr>
            <a:spLocks noGrp="1"/>
          </p:cNvSpPr>
          <p:nvPr>
            <p:ph type="sldNum" sz="quarter" idx="5"/>
          </p:nvPr>
        </p:nvSpPr>
        <p:spPr/>
        <p:txBody>
          <a:bodyPr/>
          <a:lstStyle/>
          <a:p>
            <a:fld id="{89B4F622-AE5D-A644-9E10-4501FAEE4C9C}" type="slidenum">
              <a:rPr lang="en-US" smtClean="0"/>
              <a:t>3</a:t>
            </a:fld>
            <a:endParaRPr lang="en-US"/>
          </a:p>
        </p:txBody>
      </p:sp>
    </p:spTree>
    <p:extLst>
      <p:ext uri="{BB962C8B-B14F-4D97-AF65-F5344CB8AC3E}">
        <p14:creationId xmlns:p14="http://schemas.microsoft.com/office/powerpoint/2010/main" val="4191645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There have been multiple related works proposed to solve this problem.</a:t>
            </a:r>
          </a:p>
          <a:p>
            <a:r>
              <a:rPr lang="en-US" dirty="0"/>
              <a:t>They focus on protecting the authentication process and general information, including texts and images.</a:t>
            </a:r>
          </a:p>
          <a:p>
            <a:endParaRPr lang="en-US" dirty="0"/>
          </a:p>
          <a:p>
            <a:r>
              <a:rPr lang="en-US" dirty="0"/>
              <a:t>When we look at the functionalities, authentication approaches is able to achieve the features required, but they can only be used for protecting authentication process.</a:t>
            </a:r>
          </a:p>
          <a:p>
            <a:r>
              <a:rPr lang="en-US" dirty="0"/>
              <a:t>On the other hand, for the approaches that aim at protecting general information can only achieve partial desired features.</a:t>
            </a:r>
          </a:p>
          <a:p>
            <a:r>
              <a:rPr lang="en-US" dirty="0"/>
              <a:t>***Click</a:t>
            </a:r>
          </a:p>
          <a:p>
            <a:r>
              <a:rPr lang="en-US" dirty="0"/>
              <a:t>The most popular method users used to protect their privacy is to apply a privacy film to their devices.</a:t>
            </a:r>
          </a:p>
          <a:p>
            <a:r>
              <a:rPr lang="en-US" dirty="0"/>
              <a:t>Even though they can provide good protection when the shoulder surfer has larger viewing angle as the user,</a:t>
            </a:r>
          </a:p>
          <a:p>
            <a:r>
              <a:rPr lang="en-US" dirty="0"/>
              <a:t>***Click</a:t>
            </a:r>
          </a:p>
          <a:p>
            <a:r>
              <a:rPr lang="en-US" dirty="0"/>
              <a:t>Privacy film provides little to no protection when shoulder surfer are viewing the device close to the viewing angle of the user.</a:t>
            </a:r>
          </a:p>
          <a:p>
            <a:r>
              <a:rPr lang="en-US" dirty="0"/>
              <a:t>***Click</a:t>
            </a:r>
          </a:p>
          <a:p>
            <a:r>
              <a:rPr lang="en-US" dirty="0"/>
              <a:t>In this project, we would like to propose a privacy protection scheme that is able to achieve the two functional features </a:t>
            </a:r>
          </a:p>
          <a:p>
            <a:r>
              <a:rPr lang="en-US" dirty="0"/>
              <a:t>***Click</a:t>
            </a:r>
          </a:p>
          <a:p>
            <a:r>
              <a:rPr lang="en-US" dirty="0"/>
              <a:t>And without the need of additional hardware.</a:t>
            </a:r>
          </a:p>
        </p:txBody>
      </p:sp>
      <p:sp>
        <p:nvSpPr>
          <p:cNvPr id="4" name="Slide Number Placeholder 3"/>
          <p:cNvSpPr>
            <a:spLocks noGrp="1"/>
          </p:cNvSpPr>
          <p:nvPr>
            <p:ph type="sldNum" sz="quarter" idx="5"/>
          </p:nvPr>
        </p:nvSpPr>
        <p:spPr/>
        <p:txBody>
          <a:bodyPr/>
          <a:lstStyle/>
          <a:p>
            <a:fld id="{89B4F622-AE5D-A644-9E10-4501FAEE4C9C}" type="slidenum">
              <a:rPr lang="en-US" smtClean="0"/>
              <a:t>4</a:t>
            </a:fld>
            <a:endParaRPr lang="en-US"/>
          </a:p>
        </p:txBody>
      </p:sp>
    </p:spTree>
    <p:extLst>
      <p:ext uri="{BB962C8B-B14F-4D97-AF65-F5344CB8AC3E}">
        <p14:creationId xmlns:p14="http://schemas.microsoft.com/office/powerpoint/2010/main" val="3367746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In this project, we consider casual shoulder surfers without professional equipment.</a:t>
            </a:r>
          </a:p>
          <a:p>
            <a:r>
              <a:rPr lang="en-US" dirty="0"/>
              <a:t>That is, a shoulder surfer directly peeks at user’s device or uses a smartphone camera to see the information.</a:t>
            </a:r>
          </a:p>
          <a:p>
            <a:r>
              <a:rPr lang="en-US" dirty="0"/>
              <a:t>The goal of our system to prevent any person to obtain the information if his/her viewing distance is larger than the viewing distance of the user by dm,</a:t>
            </a:r>
          </a:p>
          <a:p>
            <a:r>
              <a:rPr lang="en-US" dirty="0"/>
              <a:t>Where dm is the protection range margin which is a design parameter.</a:t>
            </a:r>
          </a:p>
        </p:txBody>
      </p:sp>
      <p:sp>
        <p:nvSpPr>
          <p:cNvPr id="4" name="Slide Number Placeholder 3"/>
          <p:cNvSpPr>
            <a:spLocks noGrp="1"/>
          </p:cNvSpPr>
          <p:nvPr>
            <p:ph type="sldNum" sz="quarter" idx="5"/>
          </p:nvPr>
        </p:nvSpPr>
        <p:spPr/>
        <p:txBody>
          <a:bodyPr/>
          <a:lstStyle/>
          <a:p>
            <a:fld id="{89B4F622-AE5D-A644-9E10-4501FAEE4C9C}" type="slidenum">
              <a:rPr lang="en-US" smtClean="0"/>
              <a:t>5</a:t>
            </a:fld>
            <a:endParaRPr lang="en-US"/>
          </a:p>
        </p:txBody>
      </p:sp>
    </p:spTree>
    <p:extLst>
      <p:ext uri="{BB962C8B-B14F-4D97-AF65-F5344CB8AC3E}">
        <p14:creationId xmlns:p14="http://schemas.microsoft.com/office/powerpoint/2010/main" val="3563556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Our solution to the two challenges is to utilize grid-based info presentation</a:t>
            </a:r>
          </a:p>
        </p:txBody>
      </p:sp>
      <p:sp>
        <p:nvSpPr>
          <p:cNvPr id="4" name="Slide Number Placeholder 3"/>
          <p:cNvSpPr>
            <a:spLocks noGrp="1"/>
          </p:cNvSpPr>
          <p:nvPr>
            <p:ph type="sldNum" sz="quarter" idx="5"/>
          </p:nvPr>
        </p:nvSpPr>
        <p:spPr/>
        <p:txBody>
          <a:bodyPr/>
          <a:lstStyle/>
          <a:p>
            <a:fld id="{89B4F622-AE5D-A644-9E10-4501FAEE4C9C}" type="slidenum">
              <a:rPr lang="en-US" smtClean="0"/>
              <a:t>6</a:t>
            </a:fld>
            <a:endParaRPr lang="en-US"/>
          </a:p>
        </p:txBody>
      </p:sp>
    </p:spTree>
    <p:extLst>
      <p:ext uri="{BB962C8B-B14F-4D97-AF65-F5344CB8AC3E}">
        <p14:creationId xmlns:p14="http://schemas.microsoft.com/office/powerpoint/2010/main" val="2583759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fundamental concept of our system --- </a:t>
            </a:r>
            <a:r>
              <a:rPr lang="en-US" dirty="0" err="1"/>
              <a:t>HideScreen</a:t>
            </a:r>
            <a:r>
              <a:rPr lang="en-US" dirty="0"/>
              <a:t> --- is to utilize grids to present the information to be protected.</a:t>
            </a:r>
          </a:p>
          <a:p>
            <a:r>
              <a:rPr lang="en-US" dirty="0"/>
              <a:t>When the user views the grids within a designed distance, he will see the grid pattern.</a:t>
            </a:r>
          </a:p>
          <a:p>
            <a:r>
              <a:rPr lang="en-US" dirty="0"/>
              <a:t>However, if the shoulder surfer views the grid pattern from far away, he will only see a single color block.</a:t>
            </a:r>
          </a:p>
        </p:txBody>
      </p:sp>
      <p:sp>
        <p:nvSpPr>
          <p:cNvPr id="4" name="Slide Number Placeholder 3"/>
          <p:cNvSpPr>
            <a:spLocks noGrp="1"/>
          </p:cNvSpPr>
          <p:nvPr>
            <p:ph type="sldNum" sz="quarter" idx="5"/>
          </p:nvPr>
        </p:nvSpPr>
        <p:spPr/>
        <p:txBody>
          <a:bodyPr/>
          <a:lstStyle/>
          <a:p>
            <a:fld id="{89B4F622-AE5D-A644-9E10-4501FAEE4C9C}" type="slidenum">
              <a:rPr lang="en-US" smtClean="0"/>
              <a:t>7</a:t>
            </a:fld>
            <a:endParaRPr lang="en-US"/>
          </a:p>
        </p:txBody>
      </p:sp>
    </p:spTree>
    <p:extLst>
      <p:ext uri="{BB962C8B-B14F-4D97-AF65-F5344CB8AC3E}">
        <p14:creationId xmlns:p14="http://schemas.microsoft.com/office/powerpoint/2010/main" val="1732924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protection is based on the fact that if we increase the viewing distance of the same pattern, </a:t>
            </a:r>
          </a:p>
          <a:p>
            <a:r>
              <a:rPr lang="en-US" dirty="0"/>
              <a:t>it is equivalent to increase the perceived spatial frequency.</a:t>
            </a:r>
          </a:p>
          <a:p>
            <a:r>
              <a:rPr lang="en-US" dirty="0"/>
              <a:t>Human eyes or any other optical systems have their limitation of resolving patterns, </a:t>
            </a:r>
          </a:p>
          <a:p>
            <a:r>
              <a:rPr lang="en-US" dirty="0"/>
              <a:t>***Click</a:t>
            </a:r>
          </a:p>
          <a:p>
            <a:r>
              <a:rPr lang="en-US" dirty="0"/>
              <a:t>this limitation can be described as cutoff frequency and can be used to calculate the cutoff distance d max of the target pattern.</a:t>
            </a:r>
          </a:p>
          <a:p>
            <a:r>
              <a:rPr lang="en-US" dirty="0"/>
              <a:t>***Click</a:t>
            </a:r>
          </a:p>
          <a:p>
            <a:r>
              <a:rPr lang="en-US" dirty="0"/>
              <a:t>Therefore, given a pattern to be displayed, the maximum visible distance is also determined for each type of system used to perceive the pattern.</a:t>
            </a:r>
          </a:p>
          <a:p>
            <a:r>
              <a:rPr lang="en-US" dirty="0"/>
              <a:t>***Click</a:t>
            </a:r>
          </a:p>
          <a:p>
            <a:r>
              <a:rPr lang="en-US" dirty="0"/>
              <a:t>Within this distance d max, the optical system will be able to resolve the pattern. </a:t>
            </a:r>
          </a:p>
          <a:p>
            <a:r>
              <a:rPr lang="en-US" dirty="0"/>
              <a:t>***Click</a:t>
            </a:r>
          </a:p>
          <a:p>
            <a:r>
              <a:rPr lang="en-US" dirty="0"/>
              <a:t>Otherwise, the optical system can only perceive the mixture of the pattern.</a:t>
            </a:r>
          </a:p>
          <a:p>
            <a:endParaRPr lang="en-US" dirty="0"/>
          </a:p>
        </p:txBody>
      </p:sp>
      <p:sp>
        <p:nvSpPr>
          <p:cNvPr id="4" name="Slide Number Placeholder 3"/>
          <p:cNvSpPr>
            <a:spLocks noGrp="1"/>
          </p:cNvSpPr>
          <p:nvPr>
            <p:ph type="sldNum" sz="quarter" idx="5"/>
          </p:nvPr>
        </p:nvSpPr>
        <p:spPr/>
        <p:txBody>
          <a:bodyPr/>
          <a:lstStyle/>
          <a:p>
            <a:fld id="{89B4F622-AE5D-A644-9E10-4501FAEE4C9C}" type="slidenum">
              <a:rPr lang="en-US" smtClean="0"/>
              <a:t>8</a:t>
            </a:fld>
            <a:endParaRPr lang="en-US"/>
          </a:p>
        </p:txBody>
      </p:sp>
    </p:spTree>
    <p:extLst>
      <p:ext uri="{BB962C8B-B14F-4D97-AF65-F5344CB8AC3E}">
        <p14:creationId xmlns:p14="http://schemas.microsoft.com/office/powerpoint/2010/main" val="3123738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Therefore, if we display the information using grid patterns with the background color equal to the “average” color of the bright and dark components of the grid, </a:t>
            </a:r>
          </a:p>
          <a:p>
            <a:r>
              <a:rPr lang="en-US" dirty="0"/>
              <a:t>***Click</a:t>
            </a:r>
          </a:p>
          <a:p>
            <a:r>
              <a:rPr lang="en-US" dirty="0"/>
              <a:t>the information will blend into the background when viewed from far distance. </a:t>
            </a:r>
          </a:p>
          <a:p>
            <a:r>
              <a:rPr lang="en-US" dirty="0"/>
              <a:t>***Click</a:t>
            </a:r>
          </a:p>
          <a:p>
            <a:r>
              <a:rPr lang="en-US" dirty="0"/>
              <a:t>As you may notice, because every screen has different display characteristics, the screen needs to be calibrated once before applying </a:t>
            </a:r>
            <a:r>
              <a:rPr lang="en-US" dirty="0" err="1"/>
              <a:t>HideScreen</a:t>
            </a:r>
            <a:r>
              <a:rPr lang="en-US" dirty="0"/>
              <a:t>.</a:t>
            </a:r>
          </a:p>
        </p:txBody>
      </p:sp>
      <p:sp>
        <p:nvSpPr>
          <p:cNvPr id="4" name="Slide Number Placeholder 3"/>
          <p:cNvSpPr>
            <a:spLocks noGrp="1"/>
          </p:cNvSpPr>
          <p:nvPr>
            <p:ph type="sldNum" sz="quarter" idx="5"/>
          </p:nvPr>
        </p:nvSpPr>
        <p:spPr/>
        <p:txBody>
          <a:bodyPr/>
          <a:lstStyle/>
          <a:p>
            <a:fld id="{89B4F622-AE5D-A644-9E10-4501FAEE4C9C}" type="slidenum">
              <a:rPr lang="en-US" smtClean="0"/>
              <a:t>9</a:t>
            </a:fld>
            <a:endParaRPr lang="en-US"/>
          </a:p>
        </p:txBody>
      </p:sp>
    </p:spTree>
    <p:extLst>
      <p:ext uri="{BB962C8B-B14F-4D97-AF65-F5344CB8AC3E}">
        <p14:creationId xmlns:p14="http://schemas.microsoft.com/office/powerpoint/2010/main" val="1747943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lide Number Placeholder 5"/>
          <p:cNvSpPr txBox="1">
            <a:spLocks/>
          </p:cNvSpPr>
          <p:nvPr/>
        </p:nvSpPr>
        <p:spPr>
          <a:xfrm>
            <a:off x="9448800" y="6454732"/>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0AA26E-4FE9-D64D-9139-83FCA0942DE1}" type="slidenum">
              <a:rPr lang="en-US" sz="1800" smtClean="0"/>
              <a:pPr/>
              <a:t>‹#›</a:t>
            </a:fld>
            <a:endParaRPr lang="en-US" sz="18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txBox="1">
            <a:spLocks/>
          </p:cNvSpPr>
          <p:nvPr/>
        </p:nvSpPr>
        <p:spPr>
          <a:xfrm>
            <a:off x="9448800" y="6454732"/>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0AA26E-4FE9-D64D-9139-83FCA0942DE1}" type="slidenum">
              <a:rPr lang="en-US" sz="1800" smtClean="0"/>
              <a:pPr/>
              <a:t>‹#›</a:t>
            </a:fld>
            <a:endParaRPr lang="en-US" sz="180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63000" y="381001"/>
            <a:ext cx="2819400" cy="5745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381001"/>
            <a:ext cx="8255000" cy="57451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txBox="1">
            <a:spLocks/>
          </p:cNvSpPr>
          <p:nvPr/>
        </p:nvSpPr>
        <p:spPr>
          <a:xfrm>
            <a:off x="9448800" y="6454732"/>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0AA26E-4FE9-D64D-9139-83FCA0942DE1}" type="slidenum">
              <a:rPr lang="en-US" sz="1800" smtClean="0"/>
              <a:pPr/>
              <a:t>‹#›</a:t>
            </a:fld>
            <a:endParaRPr lang="en-US" sz="180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9550400" cy="8382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4"/>
          </p:nvPr>
        </p:nvSpPr>
        <p:spPr>
          <a:xfrm>
            <a:off x="9448800" y="6454732"/>
            <a:ext cx="2743200" cy="365125"/>
          </a:xfrm>
          <a:prstGeom prst="rect">
            <a:avLst/>
          </a:prstGeom>
        </p:spPr>
        <p:txBody>
          <a:bodyPr/>
          <a:lstStyle>
            <a:lvl1pPr algn="r">
              <a:defRPr/>
            </a:lvl1pPr>
          </a:lstStyle>
          <a:p>
            <a:fld id="{ADDD6E25-9081-7248-A046-94EB288FF508}"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10246784" cy="8382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a:prstGeom prst="rect">
            <a:avLst/>
          </a:prstGeom>
        </p:spPr>
        <p:txBody>
          <a:bodyPr/>
          <a:lstStyle/>
          <a:p>
            <a:r>
              <a:rPr lang="en-US"/>
              <a:t>Click icon to add table</a:t>
            </a:r>
            <a:endParaRPr lang="en-US" dirty="0"/>
          </a:p>
        </p:txBody>
      </p:sp>
      <p:sp>
        <p:nvSpPr>
          <p:cNvPr id="5" name="Slide Number Placeholder 5"/>
          <p:cNvSpPr txBox="1">
            <a:spLocks/>
          </p:cNvSpPr>
          <p:nvPr/>
        </p:nvSpPr>
        <p:spPr>
          <a:xfrm>
            <a:off x="9448800" y="6454732"/>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0AA26E-4FE9-D64D-9139-83FCA0942DE1}" type="slidenum">
              <a:rPr lang="en-US" sz="1800" smtClean="0"/>
              <a:pPr/>
              <a:t>‹#›</a:t>
            </a:fld>
            <a:endParaRPr lang="en-US" sz="180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10246784" cy="8382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6197600" y="1600200"/>
            <a:ext cx="5384800" cy="2185988"/>
          </a:xfrm>
          <a:prstGeom prst="rect">
            <a:avLst/>
          </a:prstGeo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3"/>
          </p:nvPr>
        </p:nvSpPr>
        <p:spPr>
          <a:xfrm>
            <a:off x="6197600" y="3938589"/>
            <a:ext cx="5384800" cy="2187575"/>
          </a:xfrm>
          <a:prstGeom prst="rect">
            <a:avLst/>
          </a:prstGeo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txBox="1">
            <a:spLocks/>
          </p:cNvSpPr>
          <p:nvPr/>
        </p:nvSpPr>
        <p:spPr>
          <a:xfrm>
            <a:off x="9448800" y="6454732"/>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0AA26E-4FE9-D64D-9139-83FCA0942DE1}" type="slidenum">
              <a:rPr lang="en-US" sz="1800" smtClean="0"/>
              <a:pPr/>
              <a:t>‹#›</a:t>
            </a:fld>
            <a:endParaRPr lang="en-US" sz="180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2659A0F-3A22-BB41-B8FB-2E7B27B83C6C}" type="datetimeFigureOut">
              <a:rPr lang="en-US" smtClean="0"/>
              <a:t>10/25/19</a:t>
            </a:fld>
            <a:endParaRPr lang="en-US"/>
          </a:p>
        </p:txBody>
      </p:sp>
      <p:sp>
        <p:nvSpPr>
          <p:cNvPr id="5" name="Footer Placeholder 4"/>
          <p:cNvSpPr>
            <a:spLocks noGrp="1"/>
          </p:cNvSpPr>
          <p:nvPr>
            <p:ph type="ftr" sz="quarter" idx="11"/>
          </p:nvPr>
        </p:nvSpPr>
        <p:spPr>
          <a:xfrm>
            <a:off x="4354286" y="6356351"/>
            <a:ext cx="3483428" cy="365125"/>
          </a:xfrm>
          <a:prstGeom prst="rect">
            <a:avLst/>
          </a:prstGeom>
        </p:spPr>
        <p:txBody>
          <a:bodyPr/>
          <a:lstStyle/>
          <a:p>
            <a:endParaRPr lang="en-US"/>
          </a:p>
        </p:txBody>
      </p:sp>
      <p:sp>
        <p:nvSpPr>
          <p:cNvPr id="7" name="Slide Number Placeholder 5"/>
          <p:cNvSpPr txBox="1">
            <a:spLocks/>
          </p:cNvSpPr>
          <p:nvPr/>
        </p:nvSpPr>
        <p:spPr>
          <a:xfrm>
            <a:off x="9448800" y="6454732"/>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0AA26E-4FE9-D64D-9139-83FCA0942DE1}" type="slidenum">
              <a:rPr lang="en-US" sz="1800" smtClean="0"/>
              <a:pPr/>
              <a:t>‹#›</a:t>
            </a:fld>
            <a:endParaRPr lang="en-US" sz="18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txBox="1">
            <a:spLocks/>
          </p:cNvSpPr>
          <p:nvPr/>
        </p:nvSpPr>
        <p:spPr>
          <a:xfrm>
            <a:off x="9448800" y="6454732"/>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0AA26E-4FE9-D64D-9139-83FCA0942DE1}" type="slidenum">
              <a:rPr lang="en-US" sz="1800" smtClean="0"/>
              <a:pPr/>
              <a:t>‹#›</a:t>
            </a:fld>
            <a:endParaRPr lang="en-US" sz="18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2530136"/>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3892211"/>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6" name="Slide Number Placeholder 5"/>
          <p:cNvSpPr txBox="1">
            <a:spLocks/>
          </p:cNvSpPr>
          <p:nvPr/>
        </p:nvSpPr>
        <p:spPr>
          <a:xfrm>
            <a:off x="9448800" y="6454732"/>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0AA26E-4FE9-D64D-9139-83FCA0942DE1}" type="slidenum">
              <a:rPr lang="en-US" sz="1800" smtClean="0"/>
              <a:pPr/>
              <a:t>‹#›</a:t>
            </a:fld>
            <a:endParaRPr lang="en-US" sz="18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txBox="1">
            <a:spLocks/>
          </p:cNvSpPr>
          <p:nvPr/>
        </p:nvSpPr>
        <p:spPr>
          <a:xfrm>
            <a:off x="9448800" y="6454732"/>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0AA26E-4FE9-D64D-9139-83FCA0942DE1}" type="slidenum">
              <a:rPr lang="en-US" sz="1800" smtClean="0"/>
              <a:pPr/>
              <a:t>‹#›</a:t>
            </a:fld>
            <a:endParaRPr lang="en-US" sz="18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6967" y="0"/>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txBox="1">
            <a:spLocks/>
          </p:cNvSpPr>
          <p:nvPr/>
        </p:nvSpPr>
        <p:spPr>
          <a:xfrm>
            <a:off x="9448800" y="6454732"/>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0AA26E-4FE9-D64D-9139-83FCA0942DE1}" type="slidenum">
              <a:rPr lang="en-US" sz="1800" smtClean="0"/>
              <a:pPr/>
              <a:t>‹#›</a:t>
            </a:fld>
            <a:endParaRPr lang="en-US" sz="18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5"/>
          <p:cNvSpPr txBox="1">
            <a:spLocks/>
          </p:cNvSpPr>
          <p:nvPr/>
        </p:nvSpPr>
        <p:spPr>
          <a:xfrm>
            <a:off x="9448800" y="6454732"/>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0AA26E-4FE9-D64D-9139-83FCA0942DE1}" type="slidenum">
              <a:rPr lang="en-US" sz="1800" smtClean="0"/>
              <a:pPr/>
              <a:t>‹#›</a:t>
            </a:fld>
            <a:endParaRPr lang="en-US" sz="18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p:cNvSpPr txBox="1">
            <a:spLocks/>
          </p:cNvSpPr>
          <p:nvPr/>
        </p:nvSpPr>
        <p:spPr>
          <a:xfrm>
            <a:off x="9448800" y="6454732"/>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0AA26E-4FE9-D64D-9139-83FCA0942DE1}" type="slidenum">
              <a:rPr lang="en-US" sz="1800" smtClean="0"/>
              <a:pPr/>
              <a:t>‹#›</a:t>
            </a:fld>
            <a:endParaRPr lang="en-US" sz="18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4"/>
          </p:nvPr>
        </p:nvSpPr>
        <p:spPr>
          <a:xfrm>
            <a:off x="9448800" y="6454732"/>
            <a:ext cx="2743200" cy="365125"/>
          </a:xfrm>
          <a:prstGeom prst="rect">
            <a:avLst/>
          </a:prstGeom>
        </p:spPr>
        <p:txBody>
          <a:bodyPr/>
          <a:lstStyle>
            <a:lvl1pPr algn="r">
              <a:defRPr/>
            </a:lvl1pPr>
          </a:lstStyle>
          <a:p>
            <a:fld id="{ADDD6E25-9081-7248-A046-94EB288FF50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Slide Number Placeholder 5"/>
          <p:cNvSpPr txBox="1">
            <a:spLocks/>
          </p:cNvSpPr>
          <p:nvPr/>
        </p:nvSpPr>
        <p:spPr>
          <a:xfrm>
            <a:off x="9448800" y="6454732"/>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0AA26E-4FE9-D64D-9139-83FCA0942DE1}" type="slidenum">
              <a:rPr lang="en-US" sz="1800" smtClean="0"/>
              <a:pPr/>
              <a:t>‹#›</a:t>
            </a:fld>
            <a:endParaRPr lang="en-US" sz="180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4" name="Rectangle 20"/>
          <p:cNvSpPr>
            <a:spLocks noChangeArrowheads="1"/>
          </p:cNvSpPr>
          <p:nvPr/>
        </p:nvSpPr>
        <p:spPr bwMode="auto">
          <a:xfrm>
            <a:off x="0" y="0"/>
            <a:ext cx="12192000" cy="1066800"/>
          </a:xfrm>
          <a:prstGeom prst="rect">
            <a:avLst/>
          </a:prstGeom>
          <a:gradFill rotWithShape="1">
            <a:gsLst>
              <a:gs pos="0">
                <a:srgbClr val="FBCE33">
                  <a:alpha val="90196"/>
                </a:srgbClr>
              </a:gs>
              <a:gs pos="100000">
                <a:schemeClr val="bg1"/>
              </a:gs>
            </a:gsLst>
            <a:lin ang="5400000" scaled="1"/>
          </a:gradFill>
          <a:ln w="9525">
            <a:noFill/>
            <a:miter lim="800000"/>
            <a:headEnd/>
            <a:tailEnd/>
          </a:ln>
          <a:effectLst/>
        </p:spPr>
        <p:txBody>
          <a:bodyPr wrap="none" anchor="ctr"/>
          <a:lstStyle/>
          <a:p>
            <a:pPr eaLnBrk="1" hangingPunct="1">
              <a:lnSpc>
                <a:spcPct val="100000"/>
              </a:lnSpc>
              <a:spcBef>
                <a:spcPct val="0"/>
              </a:spcBef>
              <a:buFontTx/>
              <a:buNone/>
            </a:pPr>
            <a:endParaRPr lang="en-US" sz="1800" b="0" dirty="0">
              <a:latin typeface="Arial" charset="0"/>
            </a:endParaRPr>
          </a:p>
        </p:txBody>
      </p:sp>
      <p:sp>
        <p:nvSpPr>
          <p:cNvPr id="1033" name="Line 9"/>
          <p:cNvSpPr>
            <a:spLocks noChangeShapeType="1"/>
          </p:cNvSpPr>
          <p:nvPr/>
        </p:nvSpPr>
        <p:spPr bwMode="auto">
          <a:xfrm>
            <a:off x="363621" y="919644"/>
            <a:ext cx="11379200" cy="0"/>
          </a:xfrm>
          <a:prstGeom prst="line">
            <a:avLst/>
          </a:prstGeom>
          <a:noFill/>
          <a:ln w="28575">
            <a:solidFill>
              <a:srgbClr val="FF8B0F"/>
            </a:solidFill>
            <a:round/>
            <a:headEnd/>
            <a:tailEnd/>
          </a:ln>
          <a:effectLst/>
        </p:spPr>
        <p:txBody>
          <a:bodyPr/>
          <a:lstStyle/>
          <a:p>
            <a:pPr eaLnBrk="1" hangingPunct="1">
              <a:lnSpc>
                <a:spcPct val="100000"/>
              </a:lnSpc>
              <a:spcBef>
                <a:spcPct val="0"/>
              </a:spcBef>
              <a:buFontTx/>
              <a:buNone/>
              <a:defRPr/>
            </a:pPr>
            <a:endParaRPr lang="en-US" sz="1800" b="0" dirty="0">
              <a:latin typeface="Arial" charset="0"/>
            </a:endParaRPr>
          </a:p>
        </p:txBody>
      </p:sp>
      <p:sp>
        <p:nvSpPr>
          <p:cNvPr id="1031" name="Rectangle 13"/>
          <p:cNvSpPr>
            <a:spLocks noGrp="1" noChangeArrowheads="1"/>
          </p:cNvSpPr>
          <p:nvPr>
            <p:ph type="title"/>
          </p:nvPr>
        </p:nvSpPr>
        <p:spPr bwMode="auto">
          <a:xfrm>
            <a:off x="697779" y="81444"/>
            <a:ext cx="10246784"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dirty="0"/>
              <a:t>Slide Title</a:t>
            </a:r>
          </a:p>
        </p:txBody>
      </p:sp>
      <p:sp>
        <p:nvSpPr>
          <p:cNvPr id="1042" name="Rectangle 18"/>
          <p:cNvSpPr>
            <a:spLocks noChangeArrowheads="1"/>
          </p:cNvSpPr>
          <p:nvPr/>
        </p:nvSpPr>
        <p:spPr bwMode="auto">
          <a:xfrm>
            <a:off x="609600" y="1219200"/>
            <a:ext cx="10972800" cy="5029200"/>
          </a:xfrm>
          <a:prstGeom prst="rect">
            <a:avLst/>
          </a:prstGeom>
          <a:noFill/>
          <a:ln w="9525">
            <a:noFill/>
            <a:miter lim="800000"/>
            <a:headEnd/>
            <a:tailEnd/>
          </a:ln>
          <a:effectLst/>
        </p:spPr>
        <p:txBody>
          <a:bodyPr/>
          <a:lstStyle/>
          <a:p>
            <a:pPr marL="342900" indent="-342900" eaLnBrk="1" hangingPunct="1">
              <a:lnSpc>
                <a:spcPct val="100000"/>
              </a:lnSpc>
            </a:pPr>
            <a:endParaRPr lang="en-US" altLang="ko-KR" sz="3200" b="0" dirty="0">
              <a:latin typeface="Arial" charset="0"/>
              <a:ea typeface="굴림" pitchFamily="34" charset="-127"/>
            </a:endParaRPr>
          </a:p>
        </p:txBody>
      </p:sp>
      <p:sp>
        <p:nvSpPr>
          <p:cNvPr id="1036" name="Text Box 12"/>
          <p:cNvSpPr txBox="1">
            <a:spLocks noChangeArrowheads="1"/>
          </p:cNvSpPr>
          <p:nvPr/>
        </p:nvSpPr>
        <p:spPr bwMode="auto">
          <a:xfrm>
            <a:off x="258234" y="1151655"/>
            <a:ext cx="11624733" cy="307777"/>
          </a:xfrm>
          <a:prstGeom prst="rect">
            <a:avLst/>
          </a:prstGeom>
          <a:noFill/>
          <a:ln w="9525" algn="ctr">
            <a:noFill/>
            <a:miter lim="800000"/>
            <a:headEnd/>
            <a:tailEnd/>
          </a:ln>
          <a:effectLst/>
        </p:spPr>
        <p:txBody>
          <a:bodyPr>
            <a:spAutoFit/>
          </a:bodyPr>
          <a:lstStyle/>
          <a:p>
            <a:pPr marL="342900" indent="-342900">
              <a:spcBef>
                <a:spcPct val="50000"/>
              </a:spcBef>
            </a:pPr>
            <a:endParaRPr lang="en-US" sz="1400" b="0" dirty="0">
              <a:effectLst>
                <a:outerShdw blurRad="38100" dist="38100" dir="2700000" algn="tl">
                  <a:srgbClr val="C0C0C0"/>
                </a:outerShdw>
              </a:effectLst>
            </a:endParaRPr>
          </a:p>
        </p:txBody>
      </p:sp>
      <p:sp>
        <p:nvSpPr>
          <p:cNvPr id="9" name="Slide Number Placeholder 5"/>
          <p:cNvSpPr>
            <a:spLocks noGrp="1"/>
          </p:cNvSpPr>
          <p:nvPr>
            <p:ph type="sldNum" sz="quarter" idx="4"/>
          </p:nvPr>
        </p:nvSpPr>
        <p:spPr>
          <a:xfrm>
            <a:off x="9448800" y="6454732"/>
            <a:ext cx="2743200" cy="365125"/>
          </a:xfrm>
          <a:prstGeom prst="rect">
            <a:avLst/>
          </a:prstGeom>
        </p:spPr>
        <p:txBody>
          <a:bodyPr/>
          <a:lstStyle>
            <a:lvl1pPr algn="r">
              <a:defRPr/>
            </a:lvl1pPr>
          </a:lstStyle>
          <a:p>
            <a:fld id="{ADDD6E25-9081-7248-A046-94EB288FF508}" type="slidenum">
              <a:rPr lang="en-US" smtClean="0"/>
              <a:t>‹#›</a:t>
            </a:fld>
            <a:endParaRPr lang="en-US"/>
          </a:p>
        </p:txBody>
      </p:sp>
      <p:pic>
        <p:nvPicPr>
          <p:cNvPr id="2" name="Picture 1"/>
          <p:cNvPicPr>
            <a:picLocks noChangeAspect="1"/>
          </p:cNvPicPr>
          <p:nvPr userDrawn="1"/>
        </p:nvPicPr>
        <p:blipFill>
          <a:blip r:embed="rId17">
            <a:extLst>
              <a:ext uri="{28A0092B-C50C-407E-A947-70E740481C1C}">
                <a14:useLocalDpi xmlns:a14="http://schemas.microsoft.com/office/drawing/2010/main"/>
              </a:ext>
            </a:extLst>
          </a:blip>
          <a:stretch>
            <a:fillRect/>
          </a:stretch>
        </p:blipFill>
        <p:spPr>
          <a:xfrm>
            <a:off x="76069" y="6315946"/>
            <a:ext cx="621711" cy="518822"/>
          </a:xfrm>
          <a:prstGeom prst="rect">
            <a:avLst/>
          </a:prstGeom>
        </p:spPr>
      </p:pic>
    </p:spTree>
    <p:extLst>
      <p:ext uri="{BB962C8B-B14F-4D97-AF65-F5344CB8AC3E}">
        <p14:creationId xmlns:p14="http://schemas.microsoft.com/office/powerpoint/2010/main" val="3304889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txStyles>
    <p:titleStyle>
      <a:lvl1pPr algn="l" rtl="0" eaLnBrk="1" fontAlgn="base" hangingPunct="1">
        <a:spcBef>
          <a:spcPct val="0"/>
        </a:spcBef>
        <a:spcAft>
          <a:spcPct val="0"/>
        </a:spcAft>
        <a:defRPr sz="2800" b="1">
          <a:solidFill>
            <a:srgbClr val="003399"/>
          </a:solidFill>
          <a:effectLst>
            <a:outerShdw blurRad="38100" dist="38100" dir="2700000" algn="tl">
              <a:srgbClr val="C0C0C0"/>
            </a:outerShdw>
          </a:effectLst>
          <a:latin typeface="Cambria" pitchFamily="18" charset="0"/>
          <a:ea typeface="+mj-ea"/>
          <a:cs typeface="+mj-cs"/>
        </a:defRPr>
      </a:lvl1pPr>
      <a:lvl2pPr algn="l" rtl="0" eaLnBrk="1" fontAlgn="base" hangingPunct="1">
        <a:spcBef>
          <a:spcPct val="0"/>
        </a:spcBef>
        <a:spcAft>
          <a:spcPct val="0"/>
        </a:spcAft>
        <a:defRPr sz="2800" b="1">
          <a:solidFill>
            <a:schemeClr val="accent2"/>
          </a:solidFill>
          <a:effectLst>
            <a:outerShdw blurRad="38100" dist="38100" dir="2700000" algn="tl">
              <a:srgbClr val="C0C0C0"/>
            </a:outerShdw>
          </a:effectLst>
          <a:latin typeface="Garamond" pitchFamily="18" charset="0"/>
        </a:defRPr>
      </a:lvl2pPr>
      <a:lvl3pPr algn="l" rtl="0" eaLnBrk="1" fontAlgn="base" hangingPunct="1">
        <a:spcBef>
          <a:spcPct val="0"/>
        </a:spcBef>
        <a:spcAft>
          <a:spcPct val="0"/>
        </a:spcAft>
        <a:defRPr sz="2800" b="1">
          <a:solidFill>
            <a:schemeClr val="accent2"/>
          </a:solidFill>
          <a:effectLst>
            <a:outerShdw blurRad="38100" dist="38100" dir="2700000" algn="tl">
              <a:srgbClr val="C0C0C0"/>
            </a:outerShdw>
          </a:effectLst>
          <a:latin typeface="Garamond" pitchFamily="18" charset="0"/>
        </a:defRPr>
      </a:lvl3pPr>
      <a:lvl4pPr algn="l" rtl="0" eaLnBrk="1" fontAlgn="base" hangingPunct="1">
        <a:spcBef>
          <a:spcPct val="0"/>
        </a:spcBef>
        <a:spcAft>
          <a:spcPct val="0"/>
        </a:spcAft>
        <a:defRPr sz="2800" b="1">
          <a:solidFill>
            <a:schemeClr val="accent2"/>
          </a:solidFill>
          <a:effectLst>
            <a:outerShdw blurRad="38100" dist="38100" dir="2700000" algn="tl">
              <a:srgbClr val="C0C0C0"/>
            </a:outerShdw>
          </a:effectLst>
          <a:latin typeface="Garamond" pitchFamily="18" charset="0"/>
        </a:defRPr>
      </a:lvl4pPr>
      <a:lvl5pPr algn="l" rtl="0" eaLnBrk="1" fontAlgn="base" hangingPunct="1">
        <a:spcBef>
          <a:spcPct val="0"/>
        </a:spcBef>
        <a:spcAft>
          <a:spcPct val="0"/>
        </a:spcAft>
        <a:defRPr sz="2800" b="1">
          <a:solidFill>
            <a:schemeClr val="accent2"/>
          </a:solidFill>
          <a:effectLst>
            <a:outerShdw blurRad="38100" dist="38100" dir="2700000" algn="tl">
              <a:srgbClr val="C0C0C0"/>
            </a:outerShdw>
          </a:effectLst>
          <a:latin typeface="Garamond" pitchFamily="18" charset="0"/>
        </a:defRPr>
      </a:lvl5pPr>
      <a:lvl6pPr marL="457200" algn="l" rtl="0" eaLnBrk="1" fontAlgn="base" hangingPunct="1">
        <a:spcBef>
          <a:spcPct val="0"/>
        </a:spcBef>
        <a:spcAft>
          <a:spcPct val="0"/>
        </a:spcAft>
        <a:defRPr sz="3200">
          <a:solidFill>
            <a:schemeClr val="accent2"/>
          </a:solidFill>
          <a:latin typeface="Arial" charset="0"/>
        </a:defRPr>
      </a:lvl6pPr>
      <a:lvl7pPr marL="914400" algn="l" rtl="0" eaLnBrk="1" fontAlgn="base" hangingPunct="1">
        <a:spcBef>
          <a:spcPct val="0"/>
        </a:spcBef>
        <a:spcAft>
          <a:spcPct val="0"/>
        </a:spcAft>
        <a:defRPr sz="3200">
          <a:solidFill>
            <a:schemeClr val="accent2"/>
          </a:solidFill>
          <a:latin typeface="Arial" charset="0"/>
        </a:defRPr>
      </a:lvl7pPr>
      <a:lvl8pPr marL="1371600" algn="l" rtl="0" eaLnBrk="1" fontAlgn="base" hangingPunct="1">
        <a:spcBef>
          <a:spcPct val="0"/>
        </a:spcBef>
        <a:spcAft>
          <a:spcPct val="0"/>
        </a:spcAft>
        <a:defRPr sz="3200">
          <a:solidFill>
            <a:schemeClr val="accent2"/>
          </a:solidFill>
          <a:latin typeface="Arial" charset="0"/>
        </a:defRPr>
      </a:lvl8pPr>
      <a:lvl9pPr marL="1828800" algn="l" rtl="0" eaLnBrk="1" fontAlgn="base" hangingPunct="1">
        <a:spcBef>
          <a:spcPct val="0"/>
        </a:spcBef>
        <a:spcAft>
          <a:spcPct val="0"/>
        </a:spcAft>
        <a:defRPr sz="3200">
          <a:solidFill>
            <a:schemeClr val="accent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0.png"/><Relationship Id="rId7" Type="http://schemas.openxmlformats.org/officeDocument/2006/relationships/image" Target="../media/image160.png"/><Relationship Id="rId12"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0.png"/><Relationship Id="rId11" Type="http://schemas.openxmlformats.org/officeDocument/2006/relationships/image" Target="../media/image20.png"/><Relationship Id="rId5" Type="http://schemas.openxmlformats.org/officeDocument/2006/relationships/image" Target="../media/image140.png"/><Relationship Id="rId10" Type="http://schemas.openxmlformats.org/officeDocument/2006/relationships/image" Target="../media/image19.png"/><Relationship Id="rId4" Type="http://schemas.openxmlformats.org/officeDocument/2006/relationships/image" Target="../media/image130.png"/><Relationship Id="rId9" Type="http://schemas.openxmlformats.org/officeDocument/2006/relationships/image" Target="../media/image18.png"/><Relationship Id="rId1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5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0.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20.png"/><Relationship Id="rId17" Type="http://schemas.openxmlformats.org/officeDocument/2006/relationships/image" Target="../media/image40.png"/><Relationship Id="rId2" Type="http://schemas.openxmlformats.org/officeDocument/2006/relationships/notesSlide" Target="../notesSlides/notesSlide12.xml"/><Relationship Id="rId16"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8.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430.png"/><Relationship Id="rId5" Type="http://schemas.openxmlformats.org/officeDocument/2006/relationships/image" Target="../media/image43.png"/><Relationship Id="rId10" Type="http://schemas.openxmlformats.org/officeDocument/2006/relationships/image" Target="../media/image410.png"/><Relationship Id="rId4" Type="http://schemas.microsoft.com/office/2007/relationships/hdphoto" Target="../media/hdphoto1.wdp"/><Relationship Id="rId9" Type="http://schemas.openxmlformats.org/officeDocument/2006/relationships/image" Target="../media/image40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60.pn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7.png"/><Relationship Id="rId5" Type="http://schemas.microsoft.com/office/2007/relationships/hdphoto" Target="../media/hdphoto4.wdp"/><Relationship Id="rId4" Type="http://schemas.openxmlformats.org/officeDocument/2006/relationships/image" Target="../media/image46.png"/><Relationship Id="rId9"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2" Type="http://schemas.openxmlformats.org/officeDocument/2006/relationships/hyperlink" Target="https://doi.org/10.1145/2702123.2702316"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0.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0.png"/><Relationship Id="rId4" Type="http://schemas.openxmlformats.org/officeDocument/2006/relationships/image" Target="../media/image70.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dirty="0"/>
              <a:t>Keep Others from Peeking at Your Mobile Device Screen!</a:t>
            </a:r>
          </a:p>
        </p:txBody>
      </p:sp>
      <p:sp>
        <p:nvSpPr>
          <p:cNvPr id="3" name="Subtitle 2"/>
          <p:cNvSpPr>
            <a:spLocks noGrp="1"/>
          </p:cNvSpPr>
          <p:nvPr>
            <p:ph type="subTitle" idx="1"/>
          </p:nvPr>
        </p:nvSpPr>
        <p:spPr>
          <a:xfrm>
            <a:off x="1298154" y="3686916"/>
            <a:ext cx="9595691" cy="1655762"/>
          </a:xfrm>
        </p:spPr>
        <p:txBody>
          <a:bodyPr/>
          <a:lstStyle/>
          <a:p>
            <a:pPr>
              <a:lnSpc>
                <a:spcPct val="150000"/>
              </a:lnSpc>
            </a:pPr>
            <a:r>
              <a:rPr lang="en-US" u="sng" dirty="0"/>
              <a:t>Chun-Yu Chen</a:t>
            </a:r>
            <a:r>
              <a:rPr lang="en-US" dirty="0"/>
              <a:t>, Bo-Yao Lin, </a:t>
            </a:r>
            <a:r>
              <a:rPr lang="en-US" dirty="0" err="1"/>
              <a:t>Junding</a:t>
            </a:r>
            <a:r>
              <a:rPr lang="en-US" dirty="0"/>
              <a:t> Wang, and Kang G. Shin</a:t>
            </a:r>
          </a:p>
          <a:p>
            <a:pPr>
              <a:lnSpc>
                <a:spcPct val="150000"/>
              </a:lnSpc>
            </a:pPr>
            <a:r>
              <a:rPr lang="en-US" dirty="0"/>
              <a:t>CSE/EECS, University of Michigan</a:t>
            </a:r>
            <a:br>
              <a:rPr lang="en-US" dirty="0"/>
            </a:br>
            <a:r>
              <a:rPr lang="en-US" dirty="0"/>
              <a:t>{</a:t>
            </a:r>
            <a:r>
              <a:rPr lang="en-US" dirty="0" err="1"/>
              <a:t>chunyuc</a:t>
            </a:r>
            <a:r>
              <a:rPr lang="en-US" dirty="0"/>
              <a:t>, </a:t>
            </a:r>
            <a:r>
              <a:rPr lang="en-US" dirty="0" err="1"/>
              <a:t>boyaolin</a:t>
            </a:r>
            <a:r>
              <a:rPr lang="en-US" dirty="0"/>
              <a:t>, </a:t>
            </a:r>
            <a:r>
              <a:rPr lang="en-US" dirty="0" err="1"/>
              <a:t>jundwang</a:t>
            </a:r>
            <a:r>
              <a:rPr lang="en-US" dirty="0"/>
              <a:t>, </a:t>
            </a:r>
            <a:r>
              <a:rPr lang="en-US" dirty="0" err="1"/>
              <a:t>kgshin</a:t>
            </a:r>
            <a:r>
              <a:rPr lang="en-US" dirty="0"/>
              <a:t>}@</a:t>
            </a:r>
            <a:r>
              <a:rPr lang="en-US" dirty="0" err="1"/>
              <a:t>umich.edu</a:t>
            </a:r>
            <a:endParaRPr lang="en-US" dirty="0"/>
          </a:p>
        </p:txBody>
      </p:sp>
      <p:sp>
        <p:nvSpPr>
          <p:cNvPr id="4" name="Rectangle 3">
            <a:extLst>
              <a:ext uri="{FF2B5EF4-FFF2-40B4-BE49-F238E27FC236}">
                <a16:creationId xmlns:a16="http://schemas.microsoft.com/office/drawing/2014/main" id="{6EC62E4F-A9B5-9140-8BDD-1FF448CD69D1}"/>
              </a:ext>
            </a:extLst>
          </p:cNvPr>
          <p:cNvSpPr/>
          <p:nvPr/>
        </p:nvSpPr>
        <p:spPr bwMode="auto">
          <a:xfrm>
            <a:off x="0" y="5679195"/>
            <a:ext cx="1685581" cy="1178805"/>
          </a:xfrm>
          <a:prstGeom prst="rect">
            <a:avLst/>
          </a:prstGeom>
          <a:solidFill>
            <a:schemeClr val="bg1"/>
          </a:solidFill>
          <a:ln w="19050" cap="flat">
            <a:noFill/>
            <a:prstDash val="solid"/>
            <a:round/>
            <a:headEnd/>
            <a:tailEnd/>
          </a:ln>
          <a:effectLst/>
        </p:spPr>
        <p:txBody>
          <a:bodyPr wrap="square" rtlCol="0" anchor="ctr">
            <a:spAutoFit/>
          </a:bodyPr>
          <a:lstStyle/>
          <a:p>
            <a:pPr algn="ctr"/>
            <a:endParaRPr lang="en-US"/>
          </a:p>
        </p:txBody>
      </p:sp>
      <p:grpSp>
        <p:nvGrpSpPr>
          <p:cNvPr id="8" name="Group 7">
            <a:extLst>
              <a:ext uri="{FF2B5EF4-FFF2-40B4-BE49-F238E27FC236}">
                <a16:creationId xmlns:a16="http://schemas.microsoft.com/office/drawing/2014/main" id="{F6A1C20C-A432-384A-BBD7-86D95B383E03}"/>
              </a:ext>
            </a:extLst>
          </p:cNvPr>
          <p:cNvGrpSpPr/>
          <p:nvPr/>
        </p:nvGrpSpPr>
        <p:grpSpPr>
          <a:xfrm>
            <a:off x="7155334" y="5655729"/>
            <a:ext cx="1018311" cy="1018311"/>
            <a:chOff x="6957900" y="5528522"/>
            <a:chExt cx="1243486" cy="1243486"/>
          </a:xfrm>
        </p:grpSpPr>
        <p:sp>
          <p:nvSpPr>
            <p:cNvPr id="7" name="Rectangle 6">
              <a:extLst>
                <a:ext uri="{FF2B5EF4-FFF2-40B4-BE49-F238E27FC236}">
                  <a16:creationId xmlns:a16="http://schemas.microsoft.com/office/drawing/2014/main" id="{65532142-275F-6A43-AE42-AD0219185ADF}"/>
                </a:ext>
              </a:extLst>
            </p:cNvPr>
            <p:cNvSpPr/>
            <p:nvPr/>
          </p:nvSpPr>
          <p:spPr bwMode="auto">
            <a:xfrm>
              <a:off x="6957900" y="5528522"/>
              <a:ext cx="1243486" cy="1243486"/>
            </a:xfrm>
            <a:prstGeom prst="rect">
              <a:avLst/>
            </a:prstGeom>
            <a:solidFill>
              <a:srgbClr val="00275E"/>
            </a:solidFill>
            <a:ln w="19050" cap="flat">
              <a:solidFill>
                <a:schemeClr val="tx1"/>
              </a:solidFill>
              <a:prstDash val="solid"/>
              <a:round/>
              <a:headEnd/>
              <a:tailEnd/>
            </a:ln>
            <a:effectLst/>
          </p:spPr>
          <p:txBody>
            <a:bodyPr wrap="square" rtlCol="0" anchor="ctr">
              <a:spAutoFit/>
            </a:bodyPr>
            <a:lstStyle/>
            <a:p>
              <a:pPr algn="ctr"/>
              <a:endParaRPr lang="en-US"/>
            </a:p>
          </p:txBody>
        </p:sp>
        <p:pic>
          <p:nvPicPr>
            <p:cNvPr id="6" name="Picture 5">
              <a:extLst>
                <a:ext uri="{FF2B5EF4-FFF2-40B4-BE49-F238E27FC236}">
                  <a16:creationId xmlns:a16="http://schemas.microsoft.com/office/drawing/2014/main" id="{68563E16-B63F-F94D-BF13-55197086842A}"/>
                </a:ext>
              </a:extLst>
            </p:cNvPr>
            <p:cNvPicPr>
              <a:picLocks noChangeAspect="1"/>
            </p:cNvPicPr>
            <p:nvPr/>
          </p:nvPicPr>
          <p:blipFill>
            <a:blip r:embed="rId3"/>
            <a:stretch>
              <a:fillRect/>
            </a:stretch>
          </p:blipFill>
          <p:spPr>
            <a:xfrm>
              <a:off x="7105956" y="5679195"/>
              <a:ext cx="947374" cy="942140"/>
            </a:xfrm>
            <a:prstGeom prst="rect">
              <a:avLst/>
            </a:prstGeom>
          </p:spPr>
        </p:pic>
      </p:grpSp>
      <p:pic>
        <p:nvPicPr>
          <p:cNvPr id="10" name="Picture 9">
            <a:extLst>
              <a:ext uri="{FF2B5EF4-FFF2-40B4-BE49-F238E27FC236}">
                <a16:creationId xmlns:a16="http://schemas.microsoft.com/office/drawing/2014/main" id="{7FC67891-8D97-D34A-A1C2-7D27589C9C2E}"/>
              </a:ext>
            </a:extLst>
          </p:cNvPr>
          <p:cNvPicPr>
            <a:picLocks noChangeAspect="1"/>
          </p:cNvPicPr>
          <p:nvPr/>
        </p:nvPicPr>
        <p:blipFill>
          <a:blip r:embed="rId4"/>
          <a:stretch>
            <a:fillRect/>
          </a:stretch>
        </p:blipFill>
        <p:spPr>
          <a:xfrm>
            <a:off x="3793182" y="5566654"/>
            <a:ext cx="1243486" cy="1196463"/>
          </a:xfrm>
          <a:prstGeom prst="rect">
            <a:avLst/>
          </a:prstGeom>
        </p:spPr>
      </p:pic>
    </p:spTree>
    <p:extLst>
      <p:ext uri="{BB962C8B-B14F-4D97-AF65-F5344CB8AC3E}">
        <p14:creationId xmlns:p14="http://schemas.microsoft.com/office/powerpoint/2010/main" val="842851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Designing Grid Size (</a:t>
                </a:r>
                <a14:m>
                  <m:oMath xmlns:m="http://schemas.openxmlformats.org/officeDocument/2006/math">
                    <m:r>
                      <a:rPr lang="en-US" b="0" i="1">
                        <a:latin typeface="Cambria Math" panose="02040503050406030204" pitchFamily="18" charset="0"/>
                      </a:rPr>
                      <m:t>ℓ</m:t>
                    </m:r>
                  </m:oMath>
                </a14:m>
                <a:r>
                  <a:rPr lang="en-US" dirty="0"/>
                  <a:t>) by Required Visible Distance (</a:t>
                </a:r>
                <a14:m>
                  <m:oMath xmlns:m="http://schemas.openxmlformats.org/officeDocument/2006/math">
                    <m:sSub>
                      <m:sSubPr>
                        <m:ctrlPr>
                          <a:rPr lang="en-US" i="1">
                            <a:latin typeface="Cambria Math" panose="02040503050406030204" pitchFamily="18" charset="0"/>
                          </a:rPr>
                        </m:ctrlPr>
                      </m:sSubPr>
                      <m:e>
                        <m:r>
                          <a:rPr lang="en-US" i="1">
                            <a:latin typeface="Cambria Math" charset="0"/>
                          </a:rPr>
                          <m:t>𝑑</m:t>
                        </m:r>
                      </m:e>
                      <m:sub>
                        <m:r>
                          <a:rPr lang="en-US" i="1">
                            <a:latin typeface="Cambria Math" charset="0"/>
                          </a:rPr>
                          <m:t>𝑚𝑎𝑥</m:t>
                        </m:r>
                      </m:sub>
                    </m:sSub>
                  </m:oMath>
                </a14:m>
                <a:r>
                  <a:rPr lang="en-US" dirty="0"/>
                  <a:t>) and Viewing Angle (</a:t>
                </a:r>
                <a14:m>
                  <m:oMath xmlns:m="http://schemas.openxmlformats.org/officeDocument/2006/math">
                    <m:r>
                      <a:rPr lang="en-US" b="1" i="1" smtClean="0">
                        <a:latin typeface="Cambria Math" panose="02040503050406030204" pitchFamily="18" charset="0"/>
                      </a:rPr>
                      <m:t>𝝓</m:t>
                    </m:r>
                  </m:oMath>
                </a14:m>
                <a:r>
                  <a:rPr lang="en-US" dirty="0"/>
                  <a:t>)</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3"/>
                <a:stretch>
                  <a:fillRect l="-1650" t="-11940" b="-31343"/>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18CB7868-5447-4402-A616-9AC344B1FCAE}"/>
              </a:ext>
            </a:extLst>
          </p:cNvPr>
          <p:cNvGrpSpPr/>
          <p:nvPr/>
        </p:nvGrpSpPr>
        <p:grpSpPr>
          <a:xfrm>
            <a:off x="6436942" y="2383071"/>
            <a:ext cx="537620" cy="2248191"/>
            <a:chOff x="4919968" y="1716726"/>
            <a:chExt cx="537620" cy="2248191"/>
          </a:xfrm>
        </p:grpSpPr>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8DB13108-052C-46DA-B5F3-BAA7A7CA0C02}"/>
                    </a:ext>
                  </a:extLst>
                </p:cNvPr>
                <p:cNvSpPr txBox="1"/>
                <p:nvPr/>
              </p:nvSpPr>
              <p:spPr>
                <a:xfrm>
                  <a:off x="5080562" y="2207913"/>
                  <a:ext cx="377026" cy="61587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charset="0"/>
                              </a:rPr>
                              <m:t>ℓ</m:t>
                            </m:r>
                          </m:num>
                          <m:den>
                            <m:r>
                              <a:rPr lang="en-US" i="1">
                                <a:latin typeface="Cambria Math" charset="0"/>
                              </a:rPr>
                              <m:t>2</m:t>
                            </m:r>
                          </m:den>
                        </m:f>
                      </m:oMath>
                    </m:oMathPara>
                  </a14:m>
                  <a:endParaRPr lang="en-US" dirty="0"/>
                </a:p>
              </p:txBody>
            </p:sp>
          </mc:Choice>
          <mc:Fallback xmlns="">
            <p:sp>
              <p:nvSpPr>
                <p:cNvPr id="35" name="TextBox 34">
                  <a:extLst>
                    <a:ext uri="{FF2B5EF4-FFF2-40B4-BE49-F238E27FC236}">
                      <a16:creationId xmlns:a16="http://schemas.microsoft.com/office/drawing/2014/main" id="{8DB13108-052C-46DA-B5F3-BAA7A7CA0C02}"/>
                    </a:ext>
                  </a:extLst>
                </p:cNvPr>
                <p:cNvSpPr txBox="1">
                  <a:spLocks noRot="1" noChangeAspect="1" noMove="1" noResize="1" noEditPoints="1" noAdjustHandles="1" noChangeArrowheads="1" noChangeShapeType="1" noTextEdit="1"/>
                </p:cNvSpPr>
                <p:nvPr/>
              </p:nvSpPr>
              <p:spPr>
                <a:xfrm>
                  <a:off x="5080562" y="2207913"/>
                  <a:ext cx="377026" cy="61587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6E3A7492-46E4-4E53-9FD0-08920FAB9E8A}"/>
                    </a:ext>
                  </a:extLst>
                </p:cNvPr>
                <p:cNvSpPr txBox="1"/>
                <p:nvPr/>
              </p:nvSpPr>
              <p:spPr>
                <a:xfrm>
                  <a:off x="4919968" y="1716726"/>
                  <a:ext cx="45256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charset="0"/>
                              </a:rPr>
                              <m:t>𝑠</m:t>
                            </m:r>
                          </m:e>
                          <m:sub>
                            <m:r>
                              <a:rPr lang="en-US" i="1">
                                <a:latin typeface="Cambria Math" charset="0"/>
                              </a:rPr>
                              <m:t>1</m:t>
                            </m:r>
                          </m:sub>
                        </m:sSub>
                      </m:oMath>
                    </m:oMathPara>
                  </a14:m>
                  <a:endParaRPr lang="en-US" dirty="0"/>
                </a:p>
              </p:txBody>
            </p:sp>
          </mc:Choice>
          <mc:Fallback xmlns="">
            <p:sp>
              <p:nvSpPr>
                <p:cNvPr id="39" name="TextBox 38">
                  <a:extLst>
                    <a:ext uri="{FF2B5EF4-FFF2-40B4-BE49-F238E27FC236}">
                      <a16:creationId xmlns:a16="http://schemas.microsoft.com/office/drawing/2014/main" id="{6E3A7492-46E4-4E53-9FD0-08920FAB9E8A}"/>
                    </a:ext>
                  </a:extLst>
                </p:cNvPr>
                <p:cNvSpPr txBox="1">
                  <a:spLocks noRot="1" noChangeAspect="1" noMove="1" noResize="1" noEditPoints="1" noAdjustHandles="1" noChangeArrowheads="1" noChangeShapeType="1" noTextEdit="1"/>
                </p:cNvSpPr>
                <p:nvPr/>
              </p:nvSpPr>
              <p:spPr>
                <a:xfrm>
                  <a:off x="4919968" y="1716726"/>
                  <a:ext cx="452560"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E52F47B0-7E95-481B-86EB-579B720374FD}"/>
                    </a:ext>
                  </a:extLst>
                </p:cNvPr>
                <p:cNvSpPr txBox="1"/>
                <p:nvPr/>
              </p:nvSpPr>
              <p:spPr>
                <a:xfrm>
                  <a:off x="4919968" y="3595585"/>
                  <a:ext cx="45788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charset="0"/>
                              </a:rPr>
                              <m:t>𝑠</m:t>
                            </m:r>
                          </m:e>
                          <m:sub>
                            <m:r>
                              <a:rPr lang="en-US" i="1">
                                <a:latin typeface="Cambria Math" charset="0"/>
                              </a:rPr>
                              <m:t>2</m:t>
                            </m:r>
                          </m:sub>
                        </m:sSub>
                      </m:oMath>
                    </m:oMathPara>
                  </a14:m>
                  <a:endParaRPr lang="en-US" dirty="0"/>
                </a:p>
              </p:txBody>
            </p:sp>
          </mc:Choice>
          <mc:Fallback xmlns="">
            <p:sp>
              <p:nvSpPr>
                <p:cNvPr id="40" name="TextBox 39">
                  <a:extLst>
                    <a:ext uri="{FF2B5EF4-FFF2-40B4-BE49-F238E27FC236}">
                      <a16:creationId xmlns:a16="http://schemas.microsoft.com/office/drawing/2014/main" id="{E52F47B0-7E95-481B-86EB-579B720374FD}"/>
                    </a:ext>
                  </a:extLst>
                </p:cNvPr>
                <p:cNvSpPr txBox="1">
                  <a:spLocks noRot="1" noChangeAspect="1" noMove="1" noResize="1" noEditPoints="1" noAdjustHandles="1" noChangeArrowheads="1" noChangeShapeType="1" noTextEdit="1"/>
                </p:cNvSpPr>
                <p:nvPr/>
              </p:nvSpPr>
              <p:spPr>
                <a:xfrm>
                  <a:off x="4919968" y="3595585"/>
                  <a:ext cx="457882" cy="369332"/>
                </a:xfrm>
                <a:prstGeom prst="rect">
                  <a:avLst/>
                </a:prstGeom>
                <a:blipFill>
                  <a:blip r:embed="rId6"/>
                  <a:stretch>
                    <a:fillRect/>
                  </a:stretch>
                </a:blipFill>
              </p:spPr>
              <p:txBody>
                <a:bodyPr/>
                <a:lstStyle/>
                <a:p>
                  <a:r>
                    <a:rPr lang="en-US">
                      <a:noFill/>
                    </a:rPr>
                    <a:t> </a:t>
                  </a:r>
                </a:p>
              </p:txBody>
            </p:sp>
          </mc:Fallback>
        </mc:AlternateContent>
        <p:cxnSp>
          <p:nvCxnSpPr>
            <p:cNvPr id="41" name="Straight Arrow Connector 40">
              <a:extLst>
                <a:ext uri="{FF2B5EF4-FFF2-40B4-BE49-F238E27FC236}">
                  <a16:creationId xmlns:a16="http://schemas.microsoft.com/office/drawing/2014/main" id="{68BEC823-F8A5-4A12-96B5-ACF5C2841515}"/>
                </a:ext>
              </a:extLst>
            </p:cNvPr>
            <p:cNvCxnSpPr/>
            <p:nvPr/>
          </p:nvCxnSpPr>
          <p:spPr>
            <a:xfrm>
              <a:off x="4972857" y="2029051"/>
              <a:ext cx="0" cy="94183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C240926-8DE4-41A4-80C6-C57C635707D2}"/>
                </a:ext>
              </a:extLst>
            </p:cNvPr>
            <p:cNvCxnSpPr/>
            <p:nvPr/>
          </p:nvCxnSpPr>
          <p:spPr>
            <a:xfrm>
              <a:off x="4972857" y="2968850"/>
              <a:ext cx="0" cy="94183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CE8F68CD-82B7-42D6-A550-CDED589AB081}"/>
                    </a:ext>
                  </a:extLst>
                </p:cNvPr>
                <p:cNvSpPr txBox="1"/>
                <p:nvPr/>
              </p:nvSpPr>
              <p:spPr>
                <a:xfrm>
                  <a:off x="5080562" y="3065121"/>
                  <a:ext cx="377026" cy="61587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charset="0"/>
                              </a:rPr>
                              <m:t>ℓ</m:t>
                            </m:r>
                          </m:num>
                          <m:den>
                            <m:r>
                              <a:rPr lang="en-US" i="1">
                                <a:latin typeface="Cambria Math" charset="0"/>
                              </a:rPr>
                              <m:t>2</m:t>
                            </m:r>
                          </m:den>
                        </m:f>
                      </m:oMath>
                    </m:oMathPara>
                  </a14:m>
                  <a:endParaRPr lang="en-US" dirty="0"/>
                </a:p>
              </p:txBody>
            </p:sp>
          </mc:Choice>
          <mc:Fallback xmlns="">
            <p:sp>
              <p:nvSpPr>
                <p:cNvPr id="43" name="TextBox 42">
                  <a:extLst>
                    <a:ext uri="{FF2B5EF4-FFF2-40B4-BE49-F238E27FC236}">
                      <a16:creationId xmlns:a16="http://schemas.microsoft.com/office/drawing/2014/main" id="{CE8F68CD-82B7-42D6-A550-CDED589AB081}"/>
                    </a:ext>
                  </a:extLst>
                </p:cNvPr>
                <p:cNvSpPr txBox="1">
                  <a:spLocks noRot="1" noChangeAspect="1" noMove="1" noResize="1" noEditPoints="1" noAdjustHandles="1" noChangeArrowheads="1" noChangeShapeType="1" noTextEdit="1"/>
                </p:cNvSpPr>
                <p:nvPr/>
              </p:nvSpPr>
              <p:spPr>
                <a:xfrm>
                  <a:off x="5080562" y="3065121"/>
                  <a:ext cx="377026" cy="615874"/>
                </a:xfrm>
                <a:prstGeom prst="rect">
                  <a:avLst/>
                </a:prstGeom>
                <a:blipFill>
                  <a:blip r:embed="rId7"/>
                  <a:stretch>
                    <a:fillRect/>
                  </a:stretch>
                </a:blipFill>
              </p:spPr>
              <p:txBody>
                <a:bodyPr/>
                <a:lstStyle/>
                <a:p>
                  <a:r>
                    <a:rPr lang="en-US">
                      <a:noFill/>
                    </a:rPr>
                    <a:t> </a:t>
                  </a:r>
                </a:p>
              </p:txBody>
            </p:sp>
          </mc:Fallback>
        </mc:AlternateContent>
      </p:grpSp>
      <p:cxnSp>
        <p:nvCxnSpPr>
          <p:cNvPr id="44" name="Straight Connector 43">
            <a:extLst>
              <a:ext uri="{FF2B5EF4-FFF2-40B4-BE49-F238E27FC236}">
                <a16:creationId xmlns:a16="http://schemas.microsoft.com/office/drawing/2014/main" id="{DDCACB22-2FFC-4D51-B9B5-67558788421D}"/>
              </a:ext>
            </a:extLst>
          </p:cNvPr>
          <p:cNvCxnSpPr/>
          <p:nvPr/>
        </p:nvCxnSpPr>
        <p:spPr>
          <a:xfrm>
            <a:off x="3518575" y="3643510"/>
            <a:ext cx="3518415"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06F86D07-1530-4C27-BD48-7A894475AF48}"/>
              </a:ext>
            </a:extLst>
          </p:cNvPr>
          <p:cNvSpPr txBox="1"/>
          <p:nvPr/>
        </p:nvSpPr>
        <p:spPr>
          <a:xfrm>
            <a:off x="5067560" y="4339785"/>
            <a:ext cx="248786" cy="369332"/>
          </a:xfrm>
          <a:prstGeom prst="rect">
            <a:avLst/>
          </a:prstGeom>
          <a:noFill/>
        </p:spPr>
        <p:txBody>
          <a:bodyPr wrap="none" rtlCol="0">
            <a:spAutoFit/>
          </a:bodyPr>
          <a:lstStyle/>
          <a:p>
            <a:r>
              <a:rPr lang="en-US" dirty="0"/>
              <a:t> </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B7841E8-620D-4533-AC9F-7772BE021BD6}"/>
                  </a:ext>
                </a:extLst>
              </p:cNvPr>
              <p:cNvSpPr txBox="1"/>
              <p:nvPr/>
            </p:nvSpPr>
            <p:spPr>
              <a:xfrm>
                <a:off x="5277782" y="6041100"/>
                <a:ext cx="1896225" cy="590675"/>
              </a:xfrm>
              <a:prstGeom prst="rect">
                <a:avLst/>
              </a:prstGeom>
              <a:noFill/>
            </p:spPr>
            <p:txBody>
              <a:bodyPr wrap="none" lIns="0" tIns="9144" rIns="0" bIns="9144" rtlCol="0">
                <a:spAutoFit/>
              </a:bodyPr>
              <a:lstStyle/>
              <a:p>
                <a:pPr>
                  <a:buNone/>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cs typeface="Calibri" pitchFamily="34" charset="0"/>
                            </a:rPr>
                          </m:ctrlPr>
                        </m:sSubSupPr>
                        <m:e>
                          <m:r>
                            <a:rPr lang="en-US" i="1">
                              <a:latin typeface="Cambria Math" panose="02040503050406030204" pitchFamily="18" charset="0"/>
                              <a:cs typeface="Calibri" pitchFamily="34" charset="0"/>
                            </a:rPr>
                            <m:t>𝑑</m:t>
                          </m:r>
                        </m:e>
                        <m:sub>
                          <m:r>
                            <a:rPr lang="en-US" i="1">
                              <a:latin typeface="Cambria Math" panose="02040503050406030204" pitchFamily="18" charset="0"/>
                              <a:cs typeface="Calibri" pitchFamily="34" charset="0"/>
                            </a:rPr>
                            <m:t>𝑚𝑎𝑥</m:t>
                          </m:r>
                        </m:sub>
                        <m:sup>
                          <m:r>
                            <a:rPr lang="en-US" i="1">
                              <a:latin typeface="Cambria Math" panose="02040503050406030204" pitchFamily="18" charset="0"/>
                              <a:cs typeface="Calibri" pitchFamily="34" charset="0"/>
                            </a:rPr>
                            <m:t>′</m:t>
                          </m:r>
                        </m:sup>
                      </m:sSubSup>
                      <m:r>
                        <a:rPr lang="en-US" i="1">
                          <a:latin typeface="Cambria Math" panose="02040503050406030204" pitchFamily="18" charset="0"/>
                          <a:cs typeface="Calibri" pitchFamily="34" charset="0"/>
                        </a:rPr>
                        <m:t>(</m:t>
                      </m:r>
                      <m:r>
                        <a:rPr lang="en-US" i="1">
                          <a:latin typeface="Cambria Math" panose="02040503050406030204" pitchFamily="18" charset="0"/>
                          <a:cs typeface="Calibri" pitchFamily="34" charset="0"/>
                        </a:rPr>
                        <m:t>𝜙</m:t>
                      </m:r>
                      <m:r>
                        <a:rPr lang="en-US" i="1">
                          <a:latin typeface="Cambria Math" panose="02040503050406030204" pitchFamily="18" charset="0"/>
                          <a:cs typeface="Calibri" pitchFamily="34" charset="0"/>
                        </a:rPr>
                        <m:t>)≈</m:t>
                      </m:r>
                      <m:f>
                        <m:fPr>
                          <m:ctrlPr>
                            <a:rPr lang="en-US" i="1">
                              <a:latin typeface="Cambria Math" panose="02040503050406030204" pitchFamily="18" charset="0"/>
                              <a:cs typeface="Calibri" pitchFamily="34" charset="0"/>
                            </a:rPr>
                          </m:ctrlPr>
                        </m:fPr>
                        <m:num>
                          <m:r>
                            <a:rPr lang="en-US" i="1">
                              <a:latin typeface="Cambria Math" panose="02040503050406030204" pitchFamily="18" charset="0"/>
                              <a:cs typeface="Calibri" pitchFamily="34" charset="0"/>
                            </a:rPr>
                            <m:t>ℓ</m:t>
                          </m:r>
                          <m:func>
                            <m:funcPr>
                              <m:ctrlPr>
                                <a:rPr lang="en-US" i="1">
                                  <a:latin typeface="Cambria Math" panose="02040503050406030204" pitchFamily="18" charset="0"/>
                                  <a:cs typeface="Calibri" pitchFamily="34" charset="0"/>
                                </a:rPr>
                              </m:ctrlPr>
                            </m:funcPr>
                            <m:fName>
                              <m:r>
                                <m:rPr>
                                  <m:sty m:val="p"/>
                                </m:rPr>
                                <a:rPr lang="en-US">
                                  <a:latin typeface="Cambria Math" panose="02040503050406030204" pitchFamily="18" charset="0"/>
                                  <a:cs typeface="Calibri" pitchFamily="34" charset="0"/>
                                </a:rPr>
                                <m:t>cos</m:t>
                              </m:r>
                            </m:fName>
                            <m:e>
                              <m:r>
                                <a:rPr lang="en-US" i="1">
                                  <a:latin typeface="Cambria Math" panose="02040503050406030204" pitchFamily="18" charset="0"/>
                                  <a:cs typeface="Calibri" pitchFamily="34" charset="0"/>
                                </a:rPr>
                                <m:t>𝜙</m:t>
                              </m:r>
                            </m:e>
                          </m:func>
                        </m:num>
                        <m:den>
                          <m:sSub>
                            <m:sSubPr>
                              <m:ctrlPr>
                                <a:rPr lang="en-US" i="1">
                                  <a:latin typeface="Cambria Math" panose="02040503050406030204" pitchFamily="18" charset="0"/>
                                  <a:cs typeface="Calibri" pitchFamily="34" charset="0"/>
                                </a:rPr>
                              </m:ctrlPr>
                            </m:sSubPr>
                            <m:e>
                              <m:r>
                                <a:rPr lang="en-US" i="1">
                                  <a:latin typeface="Cambria Math" panose="02040503050406030204" pitchFamily="18" charset="0"/>
                                  <a:cs typeface="Calibri" pitchFamily="34" charset="0"/>
                                </a:rPr>
                                <m:t>𝜃</m:t>
                              </m:r>
                            </m:e>
                            <m:sub>
                              <m:r>
                                <a:rPr lang="en-US" i="1">
                                  <a:latin typeface="Cambria Math" panose="02040503050406030204" pitchFamily="18" charset="0"/>
                                  <a:cs typeface="Calibri" pitchFamily="34" charset="0"/>
                                </a:rPr>
                                <m:t>𝑚𝑖𝑛</m:t>
                              </m:r>
                            </m:sub>
                          </m:sSub>
                        </m:den>
                      </m:f>
                    </m:oMath>
                  </m:oMathPara>
                </a14:m>
                <a:endParaRPr lang="en-US" dirty="0">
                  <a:latin typeface="Calibri" pitchFamily="34" charset="0"/>
                  <a:cs typeface="Calibri" pitchFamily="34" charset="0"/>
                </a:endParaRPr>
              </a:p>
            </p:txBody>
          </p:sp>
        </mc:Choice>
        <mc:Fallback xmlns="">
          <p:sp>
            <p:nvSpPr>
              <p:cNvPr id="12" name="TextBox 11">
                <a:extLst>
                  <a:ext uri="{FF2B5EF4-FFF2-40B4-BE49-F238E27FC236}">
                    <a16:creationId xmlns:a16="http://schemas.microsoft.com/office/drawing/2014/main" id="{3B7841E8-620D-4533-AC9F-7772BE021BD6}"/>
                  </a:ext>
                </a:extLst>
              </p:cNvPr>
              <p:cNvSpPr txBox="1">
                <a:spLocks noRot="1" noChangeAspect="1" noMove="1" noResize="1" noEditPoints="1" noAdjustHandles="1" noChangeArrowheads="1" noChangeShapeType="1" noTextEdit="1"/>
              </p:cNvSpPr>
              <p:nvPr/>
            </p:nvSpPr>
            <p:spPr>
              <a:xfrm>
                <a:off x="5277782" y="6041100"/>
                <a:ext cx="1896225" cy="590675"/>
              </a:xfrm>
              <a:prstGeom prst="rect">
                <a:avLst/>
              </a:prstGeom>
              <a:blipFill>
                <a:blip r:embed="rId8"/>
                <a:stretch>
                  <a:fillRect l="-2667" t="-2128" r="-2667" b="-8511"/>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14815EF9-9598-4A5A-A139-96D7A11559D1}"/>
              </a:ext>
            </a:extLst>
          </p:cNvPr>
          <p:cNvGrpSpPr/>
          <p:nvPr/>
        </p:nvGrpSpPr>
        <p:grpSpPr>
          <a:xfrm>
            <a:off x="3405947" y="2695398"/>
            <a:ext cx="3081238" cy="3018069"/>
            <a:chOff x="1888973" y="2029053"/>
            <a:chExt cx="3081238" cy="3018069"/>
          </a:xfrm>
        </p:grpSpPr>
        <p:sp>
          <p:nvSpPr>
            <p:cNvPr id="36" name="Arc 35">
              <a:extLst>
                <a:ext uri="{FF2B5EF4-FFF2-40B4-BE49-F238E27FC236}">
                  <a16:creationId xmlns:a16="http://schemas.microsoft.com/office/drawing/2014/main" id="{D9805063-780F-4F95-9DB0-56105A34E691}"/>
                </a:ext>
              </a:extLst>
            </p:cNvPr>
            <p:cNvSpPr/>
            <p:nvPr/>
          </p:nvSpPr>
          <p:spPr>
            <a:xfrm rot="19551999">
              <a:off x="2310463" y="4379392"/>
              <a:ext cx="487740" cy="487740"/>
            </a:xfrm>
            <a:prstGeom prst="arc">
              <a:avLst>
                <a:gd name="adj1" fmla="val 19744604"/>
                <a:gd name="adj2" fmla="val 2024573"/>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1D6C3BEF-F03A-43FD-9A1A-EA4F3F2CFC1B}"/>
                </a:ext>
              </a:extLst>
            </p:cNvPr>
            <p:cNvCxnSpPr/>
            <p:nvPr/>
          </p:nvCxnSpPr>
          <p:spPr>
            <a:xfrm flipV="1">
              <a:off x="2226746" y="2029053"/>
              <a:ext cx="2734998" cy="279445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9518F8E-E766-4B74-94D0-C00E1CCDBFD6}"/>
                </a:ext>
              </a:extLst>
            </p:cNvPr>
            <p:cNvCxnSpPr/>
            <p:nvPr/>
          </p:nvCxnSpPr>
          <p:spPr>
            <a:xfrm flipV="1">
              <a:off x="2226746" y="3908650"/>
              <a:ext cx="2743465" cy="914853"/>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31353B9E-59AA-4E2D-91F3-CE4F1FF2E00F}"/>
                    </a:ext>
                  </a:extLst>
                </p:cNvPr>
                <p:cNvSpPr txBox="1"/>
                <p:nvPr/>
              </p:nvSpPr>
              <p:spPr>
                <a:xfrm>
                  <a:off x="2685083" y="4585457"/>
                  <a:ext cx="70833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charset="0"/>
                              </a:rPr>
                              <m:t>𝜃</m:t>
                            </m:r>
                          </m:e>
                          <m:sub>
                            <m:r>
                              <a:rPr lang="en-US" i="1">
                                <a:latin typeface="Cambria Math" charset="0"/>
                              </a:rPr>
                              <m:t>𝑚𝑖𝑛</m:t>
                            </m:r>
                          </m:sub>
                        </m:sSub>
                      </m:oMath>
                    </m:oMathPara>
                  </a14:m>
                  <a:endParaRPr lang="en-US" dirty="0"/>
                </a:p>
              </p:txBody>
            </p:sp>
          </mc:Choice>
          <mc:Fallback xmlns="">
            <p:sp>
              <p:nvSpPr>
                <p:cNvPr id="37" name="TextBox 36">
                  <a:extLst>
                    <a:ext uri="{FF2B5EF4-FFF2-40B4-BE49-F238E27FC236}">
                      <a16:creationId xmlns:a16="http://schemas.microsoft.com/office/drawing/2014/main" id="{31353B9E-59AA-4E2D-91F3-CE4F1FF2E00F}"/>
                    </a:ext>
                  </a:extLst>
                </p:cNvPr>
                <p:cNvSpPr txBox="1">
                  <a:spLocks noRot="1" noChangeAspect="1" noMove="1" noResize="1" noEditPoints="1" noAdjustHandles="1" noChangeArrowheads="1" noChangeShapeType="1" noTextEdit="1"/>
                </p:cNvSpPr>
                <p:nvPr/>
              </p:nvSpPr>
              <p:spPr>
                <a:xfrm>
                  <a:off x="2685083" y="4585457"/>
                  <a:ext cx="708334" cy="369332"/>
                </a:xfrm>
                <a:prstGeom prst="rect">
                  <a:avLst/>
                </a:prstGeom>
                <a:blipFill>
                  <a:blip r:embed="rId9"/>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2CE41078-A6CD-4683-82E8-F9C0F31C9BCB}"/>
                    </a:ext>
                  </a:extLst>
                </p:cNvPr>
                <p:cNvSpPr txBox="1"/>
                <p:nvPr/>
              </p:nvSpPr>
              <p:spPr>
                <a:xfrm>
                  <a:off x="1888973" y="4770123"/>
                  <a:ext cx="22525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charset="0"/>
                          </a:rPr>
                          <m:t>𝑂</m:t>
                        </m:r>
                      </m:oMath>
                    </m:oMathPara>
                  </a14:m>
                  <a:endParaRPr lang="en-US" dirty="0"/>
                </a:p>
              </p:txBody>
            </p:sp>
          </mc:Choice>
          <mc:Fallback xmlns="">
            <p:sp>
              <p:nvSpPr>
                <p:cNvPr id="38" name="TextBox 37">
                  <a:extLst>
                    <a:ext uri="{FF2B5EF4-FFF2-40B4-BE49-F238E27FC236}">
                      <a16:creationId xmlns:a16="http://schemas.microsoft.com/office/drawing/2014/main" id="{2CE41078-A6CD-4683-82E8-F9C0F31C9BCB}"/>
                    </a:ext>
                  </a:extLst>
                </p:cNvPr>
                <p:cNvSpPr txBox="1">
                  <a:spLocks noRot="1" noChangeAspect="1" noMove="1" noResize="1" noEditPoints="1" noAdjustHandles="1" noChangeArrowheads="1" noChangeShapeType="1" noTextEdit="1"/>
                </p:cNvSpPr>
                <p:nvPr/>
              </p:nvSpPr>
              <p:spPr>
                <a:xfrm>
                  <a:off x="1888973" y="4770123"/>
                  <a:ext cx="225253" cy="276999"/>
                </a:xfrm>
                <a:prstGeom prst="rect">
                  <a:avLst/>
                </a:prstGeom>
                <a:blipFill>
                  <a:blip r:embed="rId10"/>
                  <a:stretch>
                    <a:fillRect l="-24324" r="-18919" b="-8889"/>
                  </a:stretch>
                </a:blipFill>
              </p:spPr>
              <p:txBody>
                <a:bodyPr/>
                <a:lstStyle/>
                <a:p>
                  <a:r>
                    <a:rPr lang="en-US">
                      <a:noFill/>
                    </a:rPr>
                    <a:t> </a:t>
                  </a:r>
                </a:p>
              </p:txBody>
            </p:sp>
          </mc:Fallback>
        </mc:AlternateContent>
      </p:grpSp>
      <p:grpSp>
        <p:nvGrpSpPr>
          <p:cNvPr id="3" name="Group 2">
            <a:extLst>
              <a:ext uri="{FF2B5EF4-FFF2-40B4-BE49-F238E27FC236}">
                <a16:creationId xmlns:a16="http://schemas.microsoft.com/office/drawing/2014/main" id="{416AC755-8836-4B3B-BA0B-05764FC4AD70}"/>
              </a:ext>
            </a:extLst>
          </p:cNvPr>
          <p:cNvGrpSpPr/>
          <p:nvPr/>
        </p:nvGrpSpPr>
        <p:grpSpPr>
          <a:xfrm>
            <a:off x="3743720" y="3485611"/>
            <a:ext cx="2745184" cy="2004237"/>
            <a:chOff x="2226746" y="2819266"/>
            <a:chExt cx="2745184" cy="2004237"/>
          </a:xfrm>
        </p:grpSpPr>
        <p:cxnSp>
          <p:nvCxnSpPr>
            <p:cNvPr id="45" name="Straight Connector 44">
              <a:extLst>
                <a:ext uri="{FF2B5EF4-FFF2-40B4-BE49-F238E27FC236}">
                  <a16:creationId xmlns:a16="http://schemas.microsoft.com/office/drawing/2014/main" id="{D07AC7BC-6C96-4B11-A51D-11F17D3E5DA2}"/>
                </a:ext>
              </a:extLst>
            </p:cNvPr>
            <p:cNvCxnSpPr/>
            <p:nvPr/>
          </p:nvCxnSpPr>
          <p:spPr>
            <a:xfrm flipV="1">
              <a:off x="2226746" y="2977166"/>
              <a:ext cx="2734998" cy="1846337"/>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6" name="Arc 45">
              <a:extLst>
                <a:ext uri="{FF2B5EF4-FFF2-40B4-BE49-F238E27FC236}">
                  <a16:creationId xmlns:a16="http://schemas.microsoft.com/office/drawing/2014/main" id="{F16E9FF6-76A2-4942-9CF1-26D2ADDC0BB3}"/>
                </a:ext>
              </a:extLst>
            </p:cNvPr>
            <p:cNvSpPr/>
            <p:nvPr/>
          </p:nvSpPr>
          <p:spPr>
            <a:xfrm rot="9881294">
              <a:off x="4484190" y="2819266"/>
              <a:ext cx="487740" cy="487740"/>
            </a:xfrm>
            <a:prstGeom prst="arc">
              <a:avLst>
                <a:gd name="adj1" fmla="val 19744604"/>
                <a:gd name="adj2" fmla="val 2024573"/>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79AC93F0-EAC7-4ACA-99D2-947928B2859B}"/>
                    </a:ext>
                  </a:extLst>
                </p:cNvPr>
                <p:cNvSpPr txBox="1"/>
                <p:nvPr/>
              </p:nvSpPr>
              <p:spPr>
                <a:xfrm>
                  <a:off x="4069697" y="2958006"/>
                  <a:ext cx="41081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𝜙</m:t>
                        </m:r>
                      </m:oMath>
                    </m:oMathPara>
                  </a14:m>
                  <a:endParaRPr lang="en-US" dirty="0"/>
                </a:p>
              </p:txBody>
            </p:sp>
          </mc:Choice>
          <mc:Fallback xmlns="">
            <p:sp>
              <p:nvSpPr>
                <p:cNvPr id="52" name="TextBox 51">
                  <a:extLst>
                    <a:ext uri="{FF2B5EF4-FFF2-40B4-BE49-F238E27FC236}">
                      <a16:creationId xmlns:a16="http://schemas.microsoft.com/office/drawing/2014/main" id="{79AC93F0-EAC7-4ACA-99D2-947928B2859B}"/>
                    </a:ext>
                  </a:extLst>
                </p:cNvPr>
                <p:cNvSpPr txBox="1">
                  <a:spLocks noRot="1" noChangeAspect="1" noMove="1" noResize="1" noEditPoints="1" noAdjustHandles="1" noChangeArrowheads="1" noChangeShapeType="1" noTextEdit="1"/>
                </p:cNvSpPr>
                <p:nvPr/>
              </p:nvSpPr>
              <p:spPr>
                <a:xfrm>
                  <a:off x="4069697" y="2958006"/>
                  <a:ext cx="410818" cy="369332"/>
                </a:xfrm>
                <a:prstGeom prst="rect">
                  <a:avLst/>
                </a:prstGeom>
                <a:blipFill>
                  <a:blip r:embed="rId11"/>
                  <a:stretch>
                    <a:fillRect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80B37D07-4FED-40FE-AE97-53E9551512E2}"/>
                    </a:ext>
                  </a:extLst>
                </p:cNvPr>
                <p:cNvSpPr/>
                <p:nvPr/>
              </p:nvSpPr>
              <p:spPr>
                <a:xfrm>
                  <a:off x="3670291" y="3671335"/>
                  <a:ext cx="75815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cs typeface="Calibri" pitchFamily="34" charset="0"/>
                              </a:rPr>
                            </m:ctrlPr>
                          </m:sSubSupPr>
                          <m:e>
                            <m:r>
                              <a:rPr lang="en-US" i="1">
                                <a:latin typeface="Cambria Math" panose="02040503050406030204" pitchFamily="18" charset="0"/>
                                <a:cs typeface="Calibri" pitchFamily="34" charset="0"/>
                              </a:rPr>
                              <m:t>𝑑</m:t>
                            </m:r>
                          </m:e>
                          <m:sub>
                            <m:r>
                              <a:rPr lang="en-US" i="1">
                                <a:latin typeface="Cambria Math" panose="02040503050406030204" pitchFamily="18" charset="0"/>
                                <a:cs typeface="Calibri" pitchFamily="34" charset="0"/>
                              </a:rPr>
                              <m:t>𝑚𝑎𝑥</m:t>
                            </m:r>
                          </m:sub>
                          <m:sup>
                            <m:r>
                              <a:rPr lang="en-US" i="1">
                                <a:latin typeface="Cambria Math" panose="02040503050406030204" pitchFamily="18" charset="0"/>
                                <a:cs typeface="Calibri" pitchFamily="34" charset="0"/>
                              </a:rPr>
                              <m:t>′</m:t>
                            </m:r>
                          </m:sup>
                        </m:sSubSup>
                      </m:oMath>
                    </m:oMathPara>
                  </a14:m>
                  <a:endParaRPr lang="en-US" dirty="0"/>
                </a:p>
              </p:txBody>
            </p:sp>
          </mc:Choice>
          <mc:Fallback xmlns="">
            <p:sp>
              <p:nvSpPr>
                <p:cNvPr id="13" name="Rectangle 12">
                  <a:extLst>
                    <a:ext uri="{FF2B5EF4-FFF2-40B4-BE49-F238E27FC236}">
                      <a16:creationId xmlns:a16="http://schemas.microsoft.com/office/drawing/2014/main" id="{80B37D07-4FED-40FE-AE97-53E9551512E2}"/>
                    </a:ext>
                  </a:extLst>
                </p:cNvPr>
                <p:cNvSpPr>
                  <a:spLocks noRot="1" noChangeAspect="1" noMove="1" noResize="1" noEditPoints="1" noAdjustHandles="1" noChangeArrowheads="1" noChangeShapeType="1" noTextEdit="1"/>
                </p:cNvSpPr>
                <p:nvPr/>
              </p:nvSpPr>
              <p:spPr>
                <a:xfrm>
                  <a:off x="3670291" y="3671335"/>
                  <a:ext cx="758156" cy="369332"/>
                </a:xfrm>
                <a:prstGeom prst="rect">
                  <a:avLst/>
                </a:prstGeom>
                <a:blipFill>
                  <a:blip r:embed="rId12"/>
                  <a:stretch>
                    <a:fillRect/>
                  </a:stretch>
                </a:blipFill>
              </p:spPr>
              <p:txBody>
                <a:bodyPr/>
                <a:lstStyle/>
                <a:p>
                  <a:r>
                    <a:rPr lang="en-US">
                      <a:noFill/>
                    </a:rPr>
                    <a:t> </a:t>
                  </a:r>
                </a:p>
              </p:txBody>
            </p:sp>
          </mc:Fallback>
        </mc:AlternateContent>
      </p:grpSp>
      <p:grpSp>
        <p:nvGrpSpPr>
          <p:cNvPr id="14" name="Group 13">
            <a:extLst>
              <a:ext uri="{FF2B5EF4-FFF2-40B4-BE49-F238E27FC236}">
                <a16:creationId xmlns:a16="http://schemas.microsoft.com/office/drawing/2014/main" id="{CD22428C-86AF-46C5-9003-43BE384DE76B}"/>
              </a:ext>
            </a:extLst>
          </p:cNvPr>
          <p:cNvGrpSpPr/>
          <p:nvPr/>
        </p:nvGrpSpPr>
        <p:grpSpPr>
          <a:xfrm>
            <a:off x="7144699" y="1981995"/>
            <a:ext cx="549799" cy="3339458"/>
            <a:chOff x="6292796" y="1367247"/>
            <a:chExt cx="336036" cy="2041070"/>
          </a:xfrm>
        </p:grpSpPr>
        <mc:AlternateContent xmlns:mc="http://schemas.openxmlformats.org/markup-compatibility/2006" xmlns:a14="http://schemas.microsoft.com/office/drawing/2010/main">
          <mc:Choice Requires="a14">
            <p:sp>
              <p:nvSpPr>
                <p:cNvPr id="55" name="Rectangle 54">
                  <a:extLst>
                    <a:ext uri="{FF2B5EF4-FFF2-40B4-BE49-F238E27FC236}">
                      <a16:creationId xmlns:a16="http://schemas.microsoft.com/office/drawing/2014/main" id="{DD0775F0-CC12-43D8-8A2A-C714577F3194}"/>
                    </a:ext>
                  </a:extLst>
                </p:cNvPr>
                <p:cNvSpPr/>
                <p:nvPr/>
              </p:nvSpPr>
              <p:spPr>
                <a:xfrm>
                  <a:off x="6292797" y="2387782"/>
                  <a:ext cx="336035" cy="10205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dirty="0">
                                <a:solidFill>
                                  <a:schemeClr val="tx1"/>
                                </a:solidFill>
                                <a:latin typeface="Cambria Math" panose="02040503050406030204" pitchFamily="18" charset="0"/>
                              </a:rPr>
                            </m:ctrlPr>
                          </m:sSubPr>
                          <m:e>
                            <m:r>
                              <a:rPr lang="en-US" i="1" dirty="0">
                                <a:solidFill>
                                  <a:schemeClr val="tx1"/>
                                </a:solidFill>
                                <a:latin typeface="Cambria Math" panose="02040503050406030204" pitchFamily="18" charset="0"/>
                              </a:rPr>
                              <m:t>𝐻</m:t>
                            </m:r>
                          </m:e>
                          <m:sub>
                            <m:r>
                              <a:rPr lang="en-US" i="1" dirty="0">
                                <a:solidFill>
                                  <a:schemeClr val="tx1"/>
                                </a:solidFill>
                                <a:latin typeface="Cambria Math" panose="02040503050406030204" pitchFamily="18" charset="0"/>
                              </a:rPr>
                              <m:t>𝑏</m:t>
                            </m:r>
                          </m:sub>
                        </m:sSub>
                      </m:oMath>
                    </m:oMathPara>
                  </a14:m>
                  <a:endParaRPr lang="en-US" dirty="0">
                    <a:solidFill>
                      <a:schemeClr val="bg1">
                        <a:lumMod val="85000"/>
                      </a:schemeClr>
                    </a:solidFill>
                  </a:endParaRPr>
                </a:p>
              </p:txBody>
            </p:sp>
          </mc:Choice>
          <mc:Fallback xmlns="">
            <p:sp>
              <p:nvSpPr>
                <p:cNvPr id="55" name="Rectangle 54">
                  <a:extLst>
                    <a:ext uri="{FF2B5EF4-FFF2-40B4-BE49-F238E27FC236}">
                      <a16:creationId xmlns:a16="http://schemas.microsoft.com/office/drawing/2014/main" id="{DD0775F0-CC12-43D8-8A2A-C714577F3194}"/>
                    </a:ext>
                  </a:extLst>
                </p:cNvPr>
                <p:cNvSpPr>
                  <a:spLocks noRot="1" noChangeAspect="1" noMove="1" noResize="1" noEditPoints="1" noAdjustHandles="1" noChangeArrowheads="1" noChangeShapeType="1" noTextEdit="1"/>
                </p:cNvSpPr>
                <p:nvPr/>
              </p:nvSpPr>
              <p:spPr>
                <a:xfrm>
                  <a:off x="6292797" y="2387782"/>
                  <a:ext cx="336035" cy="1020535"/>
                </a:xfrm>
                <a:prstGeom prst="rect">
                  <a:avLst/>
                </a:prstGeom>
                <a:blipFill>
                  <a:blip r:embed="rId1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Rectangle 75">
                  <a:extLst>
                    <a:ext uri="{FF2B5EF4-FFF2-40B4-BE49-F238E27FC236}">
                      <a16:creationId xmlns:a16="http://schemas.microsoft.com/office/drawing/2014/main" id="{19F27706-96FB-448F-B5A4-5250B91C0A6A}"/>
                    </a:ext>
                  </a:extLst>
                </p:cNvPr>
                <p:cNvSpPr/>
                <p:nvPr/>
              </p:nvSpPr>
              <p:spPr>
                <a:xfrm>
                  <a:off x="6292796" y="1367247"/>
                  <a:ext cx="336036" cy="10205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𝐻</m:t>
                            </m:r>
                          </m:e>
                          <m:sub>
                            <m:r>
                              <a:rPr lang="en-US" i="1" dirty="0">
                                <a:latin typeface="Cambria Math" panose="02040503050406030204" pitchFamily="18" charset="0"/>
                              </a:rPr>
                              <m:t>𝑑</m:t>
                            </m:r>
                          </m:sub>
                        </m:sSub>
                      </m:oMath>
                    </m:oMathPara>
                  </a14:m>
                  <a:endParaRPr lang="en-US" dirty="0"/>
                </a:p>
              </p:txBody>
            </p:sp>
          </mc:Choice>
          <mc:Fallback xmlns="">
            <p:sp>
              <p:nvSpPr>
                <p:cNvPr id="76" name="Rectangle 75">
                  <a:extLst>
                    <a:ext uri="{FF2B5EF4-FFF2-40B4-BE49-F238E27FC236}">
                      <a16:creationId xmlns:a16="http://schemas.microsoft.com/office/drawing/2014/main" id="{19F27706-96FB-448F-B5A4-5250B91C0A6A}"/>
                    </a:ext>
                  </a:extLst>
                </p:cNvPr>
                <p:cNvSpPr>
                  <a:spLocks noRot="1" noChangeAspect="1" noMove="1" noResize="1" noEditPoints="1" noAdjustHandles="1" noChangeArrowheads="1" noChangeShapeType="1" noTextEdit="1"/>
                </p:cNvSpPr>
                <p:nvPr/>
              </p:nvSpPr>
              <p:spPr>
                <a:xfrm>
                  <a:off x="6292796" y="1367247"/>
                  <a:ext cx="336036" cy="1020535"/>
                </a:xfrm>
                <a:prstGeom prst="rect">
                  <a:avLst/>
                </a:prstGeom>
                <a:blipFill>
                  <a:blip r:embed="rId14"/>
                  <a:stretch>
                    <a:fillRect/>
                  </a:stretch>
                </a:blipFill>
                <a:ln>
                  <a:noFill/>
                </a:ln>
              </p:spPr>
              <p:txBody>
                <a:bodyPr/>
                <a:lstStyle/>
                <a:p>
                  <a:r>
                    <a:rPr lang="en-US">
                      <a:noFill/>
                    </a:rPr>
                    <a:t> </a:t>
                  </a:r>
                </a:p>
              </p:txBody>
            </p:sp>
          </mc:Fallback>
        </mc:AlternateContent>
      </p:grpSp>
      <p:sp>
        <p:nvSpPr>
          <p:cNvPr id="7" name="TextBox 6">
            <a:extLst>
              <a:ext uri="{FF2B5EF4-FFF2-40B4-BE49-F238E27FC236}">
                <a16:creationId xmlns:a16="http://schemas.microsoft.com/office/drawing/2014/main" id="{A3D3C16E-E3C2-484C-8ECC-4EB8AE29E9FE}"/>
              </a:ext>
            </a:extLst>
          </p:cNvPr>
          <p:cNvSpPr txBox="1"/>
          <p:nvPr/>
        </p:nvSpPr>
        <p:spPr>
          <a:xfrm>
            <a:off x="5411571" y="1152903"/>
            <a:ext cx="2151230" cy="757130"/>
          </a:xfrm>
          <a:prstGeom prst="rect">
            <a:avLst/>
          </a:prstGeom>
          <a:noFill/>
        </p:spPr>
        <p:txBody>
          <a:bodyPr wrap="none" lIns="0" tIns="9144" rIns="0" bIns="9144" rtlCol="0">
            <a:spAutoFit/>
          </a:bodyPr>
          <a:lstStyle/>
          <a:p>
            <a:pPr algn="ctr">
              <a:buNone/>
            </a:pPr>
            <a:r>
              <a:rPr lang="en-US" sz="2400" dirty="0">
                <a:latin typeface="Calibri" pitchFamily="34" charset="0"/>
                <a:cs typeface="Calibri" pitchFamily="34" charset="0"/>
              </a:rPr>
              <a:t>Device Screen </a:t>
            </a:r>
          </a:p>
          <a:p>
            <a:pPr>
              <a:buNone/>
            </a:pPr>
            <a:r>
              <a:rPr lang="en-US" sz="2400" dirty="0">
                <a:latin typeface="Calibri" pitchFamily="34" charset="0"/>
                <a:cs typeface="Calibri" pitchFamily="34" charset="0"/>
              </a:rPr>
              <a:t>(Top-Down View)</a:t>
            </a:r>
          </a:p>
        </p:txBody>
      </p:sp>
      <p:cxnSp>
        <p:nvCxnSpPr>
          <p:cNvPr id="9" name="Straight Connector 8">
            <a:extLst>
              <a:ext uri="{FF2B5EF4-FFF2-40B4-BE49-F238E27FC236}">
                <a16:creationId xmlns:a16="http://schemas.microsoft.com/office/drawing/2014/main" id="{D4902F62-5765-49F2-B110-D60EA8113456}"/>
              </a:ext>
            </a:extLst>
          </p:cNvPr>
          <p:cNvCxnSpPr>
            <a:cxnSpLocks/>
          </p:cNvCxnSpPr>
          <p:nvPr/>
        </p:nvCxnSpPr>
        <p:spPr>
          <a:xfrm>
            <a:off x="6489831" y="1981996"/>
            <a:ext cx="0" cy="33823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45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402D035A-4649-E343-92ED-D3B1767CDAD0}"/>
              </a:ext>
            </a:extLst>
          </p:cNvPr>
          <p:cNvGrpSpPr/>
          <p:nvPr/>
        </p:nvGrpSpPr>
        <p:grpSpPr>
          <a:xfrm>
            <a:off x="5042424" y="2355841"/>
            <a:ext cx="5278330" cy="2231136"/>
            <a:chOff x="3518424" y="2355841"/>
            <a:chExt cx="5278330" cy="2231136"/>
          </a:xfrm>
        </p:grpSpPr>
        <p:grpSp>
          <p:nvGrpSpPr>
            <p:cNvPr id="30" name="Group 29">
              <a:extLst>
                <a:ext uri="{FF2B5EF4-FFF2-40B4-BE49-F238E27FC236}">
                  <a16:creationId xmlns:a16="http://schemas.microsoft.com/office/drawing/2014/main" id="{C1096D1A-567B-DB40-B4B7-361AC886CEA2}"/>
                </a:ext>
              </a:extLst>
            </p:cNvPr>
            <p:cNvGrpSpPr/>
            <p:nvPr/>
          </p:nvGrpSpPr>
          <p:grpSpPr>
            <a:xfrm>
              <a:off x="3518424" y="2355841"/>
              <a:ext cx="2231436" cy="2231136"/>
              <a:chOff x="3518424" y="2355841"/>
              <a:chExt cx="2231436" cy="2231136"/>
            </a:xfrm>
          </p:grpSpPr>
          <p:sp>
            <p:nvSpPr>
              <p:cNvPr id="3" name="Oval 2">
                <a:extLst>
                  <a:ext uri="{FF2B5EF4-FFF2-40B4-BE49-F238E27FC236}">
                    <a16:creationId xmlns:a16="http://schemas.microsoft.com/office/drawing/2014/main" id="{5BCC3B75-1C31-0E43-9097-A09DAF411177}"/>
                  </a:ext>
                </a:extLst>
              </p:cNvPr>
              <p:cNvSpPr>
                <a:spLocks noChangeAspect="1"/>
              </p:cNvSpPr>
              <p:nvPr/>
            </p:nvSpPr>
            <p:spPr bwMode="auto">
              <a:xfrm>
                <a:off x="3518424" y="2355841"/>
                <a:ext cx="2231436" cy="2231136"/>
              </a:xfrm>
              <a:prstGeom prst="ellipse">
                <a:avLst/>
              </a:prstGeom>
              <a:solidFill>
                <a:schemeClr val="tx2">
                  <a:lumMod val="20000"/>
                  <a:lumOff val="80000"/>
                </a:schemeClr>
              </a:solidFill>
              <a:ln w="19050" cap="flat">
                <a:noFill/>
                <a:prstDash val="solid"/>
                <a:round/>
                <a:headEnd/>
                <a:tailEnd/>
              </a:ln>
              <a:effectLst/>
            </p:spPr>
            <p:txBody>
              <a:bodyPr wrap="square" rtlCol="0" anchor="ctr">
                <a:noAutofit/>
              </a:bodyPr>
              <a:lstStyle/>
              <a:p>
                <a:pPr algn="ctr"/>
                <a:endParaRPr lang="en-US" dirty="0"/>
              </a:p>
            </p:txBody>
          </p:sp>
          <p:sp>
            <p:nvSpPr>
              <p:cNvPr id="6" name="Oval 5">
                <a:extLst>
                  <a:ext uri="{FF2B5EF4-FFF2-40B4-BE49-F238E27FC236}">
                    <a16:creationId xmlns:a16="http://schemas.microsoft.com/office/drawing/2014/main" id="{1B2290E6-91B5-6A4B-ABCE-5D759130BA13}"/>
                  </a:ext>
                </a:extLst>
              </p:cNvPr>
              <p:cNvSpPr>
                <a:spLocks noChangeAspect="1"/>
              </p:cNvSpPr>
              <p:nvPr/>
            </p:nvSpPr>
            <p:spPr>
              <a:xfrm>
                <a:off x="3537183" y="2362393"/>
                <a:ext cx="2207081" cy="220708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3" name="Curved Connector 22">
              <a:extLst>
                <a:ext uri="{FF2B5EF4-FFF2-40B4-BE49-F238E27FC236}">
                  <a16:creationId xmlns:a16="http://schemas.microsoft.com/office/drawing/2014/main" id="{6BA3B44B-BCFC-DC4E-A631-39A0292D3371}"/>
                </a:ext>
              </a:extLst>
            </p:cNvPr>
            <p:cNvCxnSpPr>
              <a:endCxn id="27" idx="1"/>
            </p:cNvCxnSpPr>
            <p:nvPr/>
          </p:nvCxnSpPr>
          <p:spPr>
            <a:xfrm flipV="1">
              <a:off x="5755456" y="2728131"/>
              <a:ext cx="545275" cy="473694"/>
            </a:xfrm>
            <a:prstGeom prst="curved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FA2BA7A-60B7-4A46-9886-8D17F49D3EC7}"/>
                </a:ext>
              </a:extLst>
            </p:cNvPr>
            <p:cNvSpPr txBox="1"/>
            <p:nvPr/>
          </p:nvSpPr>
          <p:spPr>
            <a:xfrm>
              <a:off x="6300731" y="2404965"/>
              <a:ext cx="2496023" cy="646331"/>
            </a:xfrm>
            <a:prstGeom prst="rect">
              <a:avLst/>
            </a:prstGeom>
            <a:noFill/>
          </p:spPr>
          <p:txBody>
            <a:bodyPr wrap="square" rtlCol="0">
              <a:spAutoFit/>
            </a:bodyPr>
            <a:lstStyle/>
            <a:p>
              <a:r>
                <a:rPr lang="en-US" dirty="0"/>
                <a:t>Visible Range of Our Scheme </a:t>
              </a:r>
            </a:p>
          </p:txBody>
        </p:sp>
      </p:grpSp>
      <p:sp>
        <p:nvSpPr>
          <p:cNvPr id="2" name="Title 1">
            <a:extLst>
              <a:ext uri="{FF2B5EF4-FFF2-40B4-BE49-F238E27FC236}">
                <a16:creationId xmlns:a16="http://schemas.microsoft.com/office/drawing/2014/main" id="{B3A4EA17-175E-46F0-916B-7897436FF703}"/>
              </a:ext>
            </a:extLst>
          </p:cNvPr>
          <p:cNvSpPr>
            <a:spLocks noGrp="1"/>
          </p:cNvSpPr>
          <p:nvPr>
            <p:ph type="title"/>
          </p:nvPr>
        </p:nvSpPr>
        <p:spPr/>
        <p:txBody>
          <a:bodyPr/>
          <a:lstStyle/>
          <a:p>
            <a:r>
              <a:rPr lang="en-US" dirty="0"/>
              <a:t>Visible Ranges</a:t>
            </a:r>
          </a:p>
        </p:txBody>
      </p:sp>
      <p:cxnSp>
        <p:nvCxnSpPr>
          <p:cNvPr id="8" name="Straight Connector 7">
            <a:extLst>
              <a:ext uri="{FF2B5EF4-FFF2-40B4-BE49-F238E27FC236}">
                <a16:creationId xmlns:a16="http://schemas.microsoft.com/office/drawing/2014/main" id="{680DE517-FFEE-9A41-9213-A423F51F4035}"/>
              </a:ext>
            </a:extLst>
          </p:cNvPr>
          <p:cNvCxnSpPr/>
          <p:nvPr/>
        </p:nvCxnSpPr>
        <p:spPr>
          <a:xfrm>
            <a:off x="3294312" y="4569474"/>
            <a:ext cx="574082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CE000E7-CB90-1D47-A206-950B1F60728D}"/>
              </a:ext>
            </a:extLst>
          </p:cNvPr>
          <p:cNvCxnSpPr/>
          <p:nvPr/>
        </p:nvCxnSpPr>
        <p:spPr>
          <a:xfrm flipH="1">
            <a:off x="6163457" y="4460931"/>
            <a:ext cx="2534" cy="2145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B057923-7D07-D248-A8BD-9B4D8AB82115}"/>
                  </a:ext>
                </a:extLst>
              </p:cNvPr>
              <p:cNvSpPr txBox="1"/>
              <p:nvPr/>
            </p:nvSpPr>
            <p:spPr>
              <a:xfrm>
                <a:off x="5927282" y="4612048"/>
                <a:ext cx="47711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𝐺</m:t>
                      </m:r>
                    </m:oMath>
                  </m:oMathPara>
                </a14:m>
                <a:endParaRPr lang="en-US" sz="2400" dirty="0"/>
              </a:p>
            </p:txBody>
          </p:sp>
        </mc:Choice>
        <mc:Fallback xmlns="">
          <p:sp>
            <p:nvSpPr>
              <p:cNvPr id="10" name="TextBox 9">
                <a:extLst>
                  <a:ext uri="{FF2B5EF4-FFF2-40B4-BE49-F238E27FC236}">
                    <a16:creationId xmlns:a16="http://schemas.microsoft.com/office/drawing/2014/main" id="{1B057923-7D07-D248-A8BD-9B4D8AB82115}"/>
                  </a:ext>
                </a:extLst>
              </p:cNvPr>
              <p:cNvSpPr txBox="1">
                <a:spLocks noRot="1" noChangeAspect="1" noMove="1" noResize="1" noEditPoints="1" noAdjustHandles="1" noChangeArrowheads="1" noChangeShapeType="1" noTextEdit="1"/>
              </p:cNvSpPr>
              <p:nvPr/>
            </p:nvSpPr>
            <p:spPr>
              <a:xfrm>
                <a:off x="5927282" y="4612048"/>
                <a:ext cx="477118" cy="461665"/>
              </a:xfrm>
              <a:prstGeom prst="rect">
                <a:avLst/>
              </a:prstGeom>
              <a:blipFill>
                <a:blip r:embed="rId3"/>
                <a:stretch>
                  <a:fillRect/>
                </a:stretch>
              </a:blipFill>
            </p:spPr>
            <p:txBody>
              <a:bodyPr/>
              <a:lstStyle/>
              <a:p>
                <a:r>
                  <a:rPr lang="en-US">
                    <a:noFill/>
                  </a:rPr>
                  <a:t> </a:t>
                </a:r>
              </a:p>
            </p:txBody>
          </p:sp>
        </mc:Fallback>
      </mc:AlternateContent>
      <p:sp>
        <p:nvSpPr>
          <p:cNvPr id="11" name="Arc 10">
            <a:extLst>
              <a:ext uri="{FF2B5EF4-FFF2-40B4-BE49-F238E27FC236}">
                <a16:creationId xmlns:a16="http://schemas.microsoft.com/office/drawing/2014/main" id="{A98E2AD4-8ED2-F34A-887B-26AC85E0E925}"/>
              </a:ext>
            </a:extLst>
          </p:cNvPr>
          <p:cNvSpPr>
            <a:spLocks noChangeAspect="1"/>
          </p:cNvSpPr>
          <p:nvPr/>
        </p:nvSpPr>
        <p:spPr>
          <a:xfrm>
            <a:off x="5059916" y="3449940"/>
            <a:ext cx="2207081" cy="2207082"/>
          </a:xfrm>
          <a:prstGeom prst="arc">
            <a:avLst>
              <a:gd name="adj1" fmla="val 10784583"/>
              <a:gd name="adj2" fmla="val 0"/>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0E40F2D7-AAD3-F246-B1F2-563AF4AE2ADC}"/>
              </a:ext>
            </a:extLst>
          </p:cNvPr>
          <p:cNvCxnSpPr>
            <a:stCxn id="16" idx="4"/>
            <a:endCxn id="6" idx="4"/>
          </p:cNvCxnSpPr>
          <p:nvPr/>
        </p:nvCxnSpPr>
        <p:spPr>
          <a:xfrm>
            <a:off x="6163458" y="3489511"/>
            <a:ext cx="1267" cy="1079964"/>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57FD062-8BC9-094A-9A97-90D5CBDFAB34}"/>
                  </a:ext>
                </a:extLst>
              </p:cNvPr>
              <p:cNvSpPr txBox="1"/>
              <p:nvPr/>
            </p:nvSpPr>
            <p:spPr>
              <a:xfrm>
                <a:off x="6163457" y="3774363"/>
                <a:ext cx="61003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charset="0"/>
                            </a:rPr>
                            <m:t>𝑑</m:t>
                          </m:r>
                        </m:e>
                        <m:sub>
                          <m:r>
                            <a:rPr lang="en-US" sz="2400" i="1">
                              <a:latin typeface="Cambria Math" panose="02040503050406030204" pitchFamily="18" charset="0"/>
                            </a:rPr>
                            <m:t>𝑢</m:t>
                          </m:r>
                        </m:sub>
                      </m:sSub>
                    </m:oMath>
                  </m:oMathPara>
                </a14:m>
                <a:endParaRPr lang="en-US" sz="2400" dirty="0"/>
              </a:p>
            </p:txBody>
          </p:sp>
        </mc:Choice>
        <mc:Fallback xmlns="">
          <p:sp>
            <p:nvSpPr>
              <p:cNvPr id="13" name="TextBox 12">
                <a:extLst>
                  <a:ext uri="{FF2B5EF4-FFF2-40B4-BE49-F238E27FC236}">
                    <a16:creationId xmlns:a16="http://schemas.microsoft.com/office/drawing/2014/main" id="{A57FD062-8BC9-094A-9A97-90D5CBDFAB34}"/>
                  </a:ext>
                </a:extLst>
              </p:cNvPr>
              <p:cNvSpPr txBox="1">
                <a:spLocks noRot="1" noChangeAspect="1" noMove="1" noResize="1" noEditPoints="1" noAdjustHandles="1" noChangeArrowheads="1" noChangeShapeType="1" noTextEdit="1"/>
              </p:cNvSpPr>
              <p:nvPr/>
            </p:nvSpPr>
            <p:spPr>
              <a:xfrm>
                <a:off x="6163457" y="3774363"/>
                <a:ext cx="610039" cy="461665"/>
              </a:xfrm>
              <a:prstGeom prst="rect">
                <a:avLst/>
              </a:prstGeom>
              <a:blipFill>
                <a:blip r:embed="rId4"/>
                <a:stretch>
                  <a:fillRect/>
                </a:stretch>
              </a:blipFill>
            </p:spPr>
            <p:txBody>
              <a:bodyPr/>
              <a:lstStyle/>
              <a:p>
                <a:r>
                  <a:rPr lang="en-US">
                    <a:noFill/>
                  </a:rPr>
                  <a:t> </a:t>
                </a:r>
              </a:p>
            </p:txBody>
          </p:sp>
        </mc:Fallback>
      </mc:AlternateContent>
      <p:sp>
        <p:nvSpPr>
          <p:cNvPr id="16" name="Oval 15">
            <a:extLst>
              <a:ext uri="{FF2B5EF4-FFF2-40B4-BE49-F238E27FC236}">
                <a16:creationId xmlns:a16="http://schemas.microsoft.com/office/drawing/2014/main" id="{C74B0042-65C3-464F-9AB7-FA2D4477C44F}"/>
              </a:ext>
            </a:extLst>
          </p:cNvPr>
          <p:cNvSpPr/>
          <p:nvPr/>
        </p:nvSpPr>
        <p:spPr>
          <a:xfrm>
            <a:off x="6118601" y="3399799"/>
            <a:ext cx="89713" cy="89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Curved Connector 17">
            <a:extLst>
              <a:ext uri="{FF2B5EF4-FFF2-40B4-BE49-F238E27FC236}">
                <a16:creationId xmlns:a16="http://schemas.microsoft.com/office/drawing/2014/main" id="{52FB70DB-DC03-0344-AEB6-A27D915E2C69}"/>
              </a:ext>
            </a:extLst>
          </p:cNvPr>
          <p:cNvCxnSpPr/>
          <p:nvPr/>
        </p:nvCxnSpPr>
        <p:spPr>
          <a:xfrm rot="1800000">
            <a:off x="7157425" y="4494437"/>
            <a:ext cx="438068" cy="362099"/>
          </a:xfrm>
          <a:prstGeom prst="curved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E6CA9831-1DBB-A64D-9FF2-B85CBB463053}"/>
                  </a:ext>
                </a:extLst>
              </p:cNvPr>
              <p:cNvSpPr txBox="1"/>
              <p:nvPr/>
            </p:nvSpPr>
            <p:spPr>
              <a:xfrm>
                <a:off x="5531210" y="2879783"/>
                <a:ext cx="48724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𝑈</m:t>
                      </m:r>
                    </m:oMath>
                  </m:oMathPara>
                </a14:m>
                <a:endParaRPr lang="en-US" sz="2400" dirty="0"/>
              </a:p>
            </p:txBody>
          </p:sp>
        </mc:Choice>
        <mc:Fallback xmlns="">
          <p:sp>
            <p:nvSpPr>
              <p:cNvPr id="19" name="TextBox 18">
                <a:extLst>
                  <a:ext uri="{FF2B5EF4-FFF2-40B4-BE49-F238E27FC236}">
                    <a16:creationId xmlns:a16="http://schemas.microsoft.com/office/drawing/2014/main" id="{E6CA9831-1DBB-A64D-9FF2-B85CBB463053}"/>
                  </a:ext>
                </a:extLst>
              </p:cNvPr>
              <p:cNvSpPr txBox="1">
                <a:spLocks noRot="1" noChangeAspect="1" noMove="1" noResize="1" noEditPoints="1" noAdjustHandles="1" noChangeArrowheads="1" noChangeShapeType="1" noTextEdit="1"/>
              </p:cNvSpPr>
              <p:nvPr/>
            </p:nvSpPr>
            <p:spPr>
              <a:xfrm>
                <a:off x="5531210" y="2879783"/>
                <a:ext cx="487249" cy="461665"/>
              </a:xfrm>
              <a:prstGeom prst="rect">
                <a:avLst/>
              </a:prstGeom>
              <a:blipFill>
                <a:blip r:embed="rId5"/>
                <a:stretch>
                  <a:fillRect/>
                </a:stretch>
              </a:blipFill>
            </p:spPr>
            <p:txBody>
              <a:bodyPr/>
              <a:lstStyle/>
              <a:p>
                <a:r>
                  <a:rPr lang="en-US">
                    <a:noFill/>
                  </a:rPr>
                  <a:t> </a:t>
                </a:r>
              </a:p>
            </p:txBody>
          </p:sp>
        </mc:Fallback>
      </mc:AlternateContent>
      <p:cxnSp>
        <p:nvCxnSpPr>
          <p:cNvPr id="20" name="Curved Connector 19">
            <a:extLst>
              <a:ext uri="{FF2B5EF4-FFF2-40B4-BE49-F238E27FC236}">
                <a16:creationId xmlns:a16="http://schemas.microsoft.com/office/drawing/2014/main" id="{48106F00-5843-3C48-A5DF-BC3F62A7DCE4}"/>
              </a:ext>
            </a:extLst>
          </p:cNvPr>
          <p:cNvCxnSpPr/>
          <p:nvPr/>
        </p:nvCxnSpPr>
        <p:spPr>
          <a:xfrm rot="11400000">
            <a:off x="5866158" y="3239898"/>
            <a:ext cx="241331" cy="138988"/>
          </a:xfrm>
          <a:prstGeom prst="curvedConnector3">
            <a:avLst>
              <a:gd name="adj1" fmla="val 42855"/>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7381238-37E0-9642-BE2F-CECF53CA0A59}"/>
              </a:ext>
            </a:extLst>
          </p:cNvPr>
          <p:cNvSpPr txBox="1"/>
          <p:nvPr/>
        </p:nvSpPr>
        <p:spPr>
          <a:xfrm>
            <a:off x="7486967" y="4612048"/>
            <a:ext cx="2245232" cy="646331"/>
          </a:xfrm>
          <a:prstGeom prst="rect">
            <a:avLst/>
          </a:prstGeom>
          <a:noFill/>
        </p:spPr>
        <p:txBody>
          <a:bodyPr wrap="square" rtlCol="0">
            <a:spAutoFit/>
          </a:bodyPr>
          <a:lstStyle/>
          <a:p>
            <a:r>
              <a:rPr lang="en-US" dirty="0"/>
              <a:t>Equal to User’s Viewing Dist. </a:t>
            </a:r>
          </a:p>
        </p:txBody>
      </p:sp>
      <p:cxnSp>
        <p:nvCxnSpPr>
          <p:cNvPr id="24" name="Straight Connector 23">
            <a:extLst>
              <a:ext uri="{FF2B5EF4-FFF2-40B4-BE49-F238E27FC236}">
                <a16:creationId xmlns:a16="http://schemas.microsoft.com/office/drawing/2014/main" id="{D7FB14FE-572C-5C44-A642-5F0E784F6F2F}"/>
              </a:ext>
            </a:extLst>
          </p:cNvPr>
          <p:cNvCxnSpPr/>
          <p:nvPr/>
        </p:nvCxnSpPr>
        <p:spPr>
          <a:xfrm>
            <a:off x="3267052" y="2361220"/>
            <a:ext cx="5740824"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3E7DC93E-FC75-A14A-A7B0-36520D9415CB}"/>
              </a:ext>
            </a:extLst>
          </p:cNvPr>
          <p:cNvGrpSpPr/>
          <p:nvPr/>
        </p:nvGrpSpPr>
        <p:grpSpPr>
          <a:xfrm>
            <a:off x="1706601" y="1875632"/>
            <a:ext cx="6665205" cy="4900924"/>
            <a:chOff x="182600" y="1875632"/>
            <a:chExt cx="6665205" cy="4900924"/>
          </a:xfrm>
        </p:grpSpPr>
        <p:cxnSp>
          <p:nvCxnSpPr>
            <p:cNvPr id="17" name="Curved Connector 16">
              <a:extLst>
                <a:ext uri="{FF2B5EF4-FFF2-40B4-BE49-F238E27FC236}">
                  <a16:creationId xmlns:a16="http://schemas.microsoft.com/office/drawing/2014/main" id="{E51B9926-078C-7747-99DD-D1CD76D6ECA7}"/>
                </a:ext>
              </a:extLst>
            </p:cNvPr>
            <p:cNvCxnSpPr/>
            <p:nvPr/>
          </p:nvCxnSpPr>
          <p:spPr>
            <a:xfrm rot="1800000">
              <a:off x="2339709" y="4494436"/>
              <a:ext cx="438068" cy="362099"/>
            </a:xfrm>
            <a:prstGeom prst="curved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1889569A-5E82-494E-AFD2-33B499FCB190}"/>
                </a:ext>
              </a:extLst>
            </p:cNvPr>
            <p:cNvGrpSpPr/>
            <p:nvPr/>
          </p:nvGrpSpPr>
          <p:grpSpPr>
            <a:xfrm>
              <a:off x="182600" y="1875632"/>
              <a:ext cx="6665205" cy="4900924"/>
              <a:chOff x="182600" y="1875632"/>
              <a:chExt cx="6665205" cy="4900924"/>
            </a:xfrm>
          </p:grpSpPr>
          <p:sp>
            <p:nvSpPr>
              <p:cNvPr id="7" name="Arc 6">
                <a:extLst>
                  <a:ext uri="{FF2B5EF4-FFF2-40B4-BE49-F238E27FC236}">
                    <a16:creationId xmlns:a16="http://schemas.microsoft.com/office/drawing/2014/main" id="{E73FDDB1-E728-5B4E-A1B8-8516BE472CDB}"/>
                  </a:ext>
                </a:extLst>
              </p:cNvPr>
              <p:cNvSpPr>
                <a:spLocks noChangeAspect="1"/>
              </p:cNvSpPr>
              <p:nvPr/>
            </p:nvSpPr>
            <p:spPr>
              <a:xfrm>
                <a:off x="2433642" y="2362393"/>
                <a:ext cx="4414163" cy="4414163"/>
              </a:xfrm>
              <a:prstGeom prst="arc">
                <a:avLst>
                  <a:gd name="adj1" fmla="val 10784583"/>
                  <a:gd name="adj2" fmla="val 0"/>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044FBD9D-4C00-3D4A-A40C-438580783D8E}"/>
                  </a:ext>
                </a:extLst>
              </p:cNvPr>
              <p:cNvCxnSpPr>
                <a:stCxn id="6" idx="0"/>
                <a:endCxn id="16" idx="0"/>
              </p:cNvCxnSpPr>
              <p:nvPr/>
            </p:nvCxnSpPr>
            <p:spPr>
              <a:xfrm flipH="1">
                <a:off x="4639457" y="2362393"/>
                <a:ext cx="1267" cy="1037405"/>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D119136-930F-4940-BE6A-2E78665D74F9}"/>
                      </a:ext>
                    </a:extLst>
                  </p:cNvPr>
                  <p:cNvSpPr txBox="1"/>
                  <p:nvPr/>
                </p:nvSpPr>
                <p:spPr>
                  <a:xfrm>
                    <a:off x="5314576" y="1875632"/>
                    <a:ext cx="67415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𝑑</m:t>
                              </m:r>
                            </m:e>
                            <m:sub>
                              <m:r>
                                <a:rPr lang="en-US" sz="2400" i="1">
                                  <a:latin typeface="Cambria Math" panose="02040503050406030204" pitchFamily="18" charset="0"/>
                                </a:rPr>
                                <m:t>𝑚</m:t>
                              </m:r>
                            </m:sub>
                          </m:sSub>
                        </m:oMath>
                      </m:oMathPara>
                    </a14:m>
                    <a:endParaRPr lang="en-US" sz="2400" dirty="0"/>
                  </a:p>
                </p:txBody>
              </p:sp>
            </mc:Choice>
            <mc:Fallback xmlns="">
              <p:sp>
                <p:nvSpPr>
                  <p:cNvPr id="15" name="TextBox 14">
                    <a:extLst>
                      <a:ext uri="{FF2B5EF4-FFF2-40B4-BE49-F238E27FC236}">
                        <a16:creationId xmlns:a16="http://schemas.microsoft.com/office/drawing/2014/main" id="{BD119136-930F-4940-BE6A-2E78665D74F9}"/>
                      </a:ext>
                    </a:extLst>
                  </p:cNvPr>
                  <p:cNvSpPr txBox="1">
                    <a:spLocks noRot="1" noChangeAspect="1" noMove="1" noResize="1" noEditPoints="1" noAdjustHandles="1" noChangeArrowheads="1" noChangeShapeType="1" noTextEdit="1"/>
                  </p:cNvSpPr>
                  <p:nvPr/>
                </p:nvSpPr>
                <p:spPr>
                  <a:xfrm>
                    <a:off x="5314576" y="1875632"/>
                    <a:ext cx="674159" cy="461665"/>
                  </a:xfrm>
                  <a:prstGeom prst="rect">
                    <a:avLst/>
                  </a:prstGeom>
                  <a:blipFill>
                    <a:blip r:embed="rId6"/>
                    <a:stretch>
                      <a:fillRect b="-1333"/>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B19EEA65-67CF-1E49-8C66-B0EC5A737004}"/>
                  </a:ext>
                </a:extLst>
              </p:cNvPr>
              <p:cNvSpPr txBox="1"/>
              <p:nvPr/>
            </p:nvSpPr>
            <p:spPr>
              <a:xfrm>
                <a:off x="2610092" y="4619617"/>
                <a:ext cx="2074220" cy="646331"/>
              </a:xfrm>
              <a:prstGeom prst="rect">
                <a:avLst/>
              </a:prstGeom>
              <a:noFill/>
            </p:spPr>
            <p:txBody>
              <a:bodyPr wrap="square" rtlCol="0">
                <a:spAutoFit/>
              </a:bodyPr>
              <a:lstStyle/>
              <a:p>
                <a:r>
                  <a:rPr lang="en-US" dirty="0"/>
                  <a:t>Threat Model</a:t>
                </a:r>
              </a:p>
              <a:p>
                <a:r>
                  <a:rPr lang="en-US" dirty="0"/>
                  <a:t>Visible Range</a:t>
                </a:r>
              </a:p>
            </p:txBody>
          </p:sp>
          <p:cxnSp>
            <p:nvCxnSpPr>
              <p:cNvPr id="25" name="Straight Arrow Connector 24">
                <a:extLst>
                  <a:ext uri="{FF2B5EF4-FFF2-40B4-BE49-F238E27FC236}">
                    <a16:creationId xmlns:a16="http://schemas.microsoft.com/office/drawing/2014/main" id="{5376E22C-D78A-9840-BDA4-E6E07180A15D}"/>
                  </a:ext>
                </a:extLst>
              </p:cNvPr>
              <p:cNvCxnSpPr/>
              <p:nvPr/>
            </p:nvCxnSpPr>
            <p:spPr>
              <a:xfrm>
                <a:off x="1923363" y="2361220"/>
                <a:ext cx="0" cy="2206988"/>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F3775EC1-BAEE-BD45-A390-E0CF0062D7AE}"/>
                      </a:ext>
                    </a:extLst>
                  </p:cNvPr>
                  <p:cNvSpPr txBox="1"/>
                  <p:nvPr/>
                </p:nvSpPr>
                <p:spPr>
                  <a:xfrm>
                    <a:off x="182600" y="3034441"/>
                    <a:ext cx="1695336" cy="8309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charset="0"/>
                                </a:rPr>
                                <m:t>𝑑</m:t>
                              </m:r>
                            </m:e>
                            <m:sub>
                              <m:r>
                                <a:rPr lang="en-US" sz="2400" i="1">
                                  <a:latin typeface="Cambria Math" charset="0"/>
                                </a:rPr>
                                <m:t>𝑚𝑎𝑥</m:t>
                              </m:r>
                            </m:sub>
                          </m:sSub>
                        </m:oMath>
                        <m:oMath xmlns:m="http://schemas.openxmlformats.org/officeDocument/2006/math">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𝑑</m:t>
                              </m:r>
                            </m:e>
                            <m:sub>
                              <m:r>
                                <a:rPr lang="en-US" sz="2400" i="1">
                                  <a:latin typeface="Cambria Math" panose="02040503050406030204" pitchFamily="18" charset="0"/>
                                </a:rPr>
                                <m:t>𝑢</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𝑑</m:t>
                              </m:r>
                            </m:e>
                            <m:sub>
                              <m:r>
                                <a:rPr lang="en-US" sz="2400" i="1">
                                  <a:latin typeface="Cambria Math" panose="02040503050406030204" pitchFamily="18" charset="0"/>
                                </a:rPr>
                                <m:t>𝑚</m:t>
                              </m:r>
                            </m:sub>
                          </m:sSub>
                        </m:oMath>
                      </m:oMathPara>
                    </a14:m>
                    <a:endParaRPr lang="en-US" sz="2400" dirty="0"/>
                  </a:p>
                </p:txBody>
              </p:sp>
            </mc:Choice>
            <mc:Fallback xmlns="">
              <p:sp>
                <p:nvSpPr>
                  <p:cNvPr id="26" name="TextBox 25">
                    <a:extLst>
                      <a:ext uri="{FF2B5EF4-FFF2-40B4-BE49-F238E27FC236}">
                        <a16:creationId xmlns:a16="http://schemas.microsoft.com/office/drawing/2014/main" id="{F3775EC1-BAEE-BD45-A390-E0CF0062D7AE}"/>
                      </a:ext>
                    </a:extLst>
                  </p:cNvPr>
                  <p:cNvSpPr txBox="1">
                    <a:spLocks noRot="1" noChangeAspect="1" noMove="1" noResize="1" noEditPoints="1" noAdjustHandles="1" noChangeArrowheads="1" noChangeShapeType="1" noTextEdit="1"/>
                  </p:cNvSpPr>
                  <p:nvPr/>
                </p:nvSpPr>
                <p:spPr>
                  <a:xfrm>
                    <a:off x="182600" y="3034441"/>
                    <a:ext cx="1695336" cy="830997"/>
                  </a:xfrm>
                  <a:prstGeom prst="rect">
                    <a:avLst/>
                  </a:prstGeom>
                  <a:blipFill>
                    <a:blip r:embed="rId7"/>
                    <a:stretch>
                      <a:fillRect/>
                    </a:stretch>
                  </a:blipFill>
                </p:spPr>
                <p:txBody>
                  <a:bodyPr/>
                  <a:lstStyle/>
                  <a:p>
                    <a:r>
                      <a:rPr lang="en-US">
                        <a:noFill/>
                      </a:rPr>
                      <a:t> </a:t>
                    </a:r>
                  </a:p>
                </p:txBody>
              </p:sp>
            </mc:Fallback>
          </mc:AlternateContent>
          <p:cxnSp>
            <p:nvCxnSpPr>
              <p:cNvPr id="28" name="Curved Connector 27">
                <a:extLst>
                  <a:ext uri="{FF2B5EF4-FFF2-40B4-BE49-F238E27FC236}">
                    <a16:creationId xmlns:a16="http://schemas.microsoft.com/office/drawing/2014/main" id="{240ABE95-9998-7445-BDC4-4C16182C5031}"/>
                  </a:ext>
                </a:extLst>
              </p:cNvPr>
              <p:cNvCxnSpPr/>
              <p:nvPr/>
            </p:nvCxnSpPr>
            <p:spPr>
              <a:xfrm flipV="1">
                <a:off x="4699752" y="2128151"/>
                <a:ext cx="545275" cy="536851"/>
              </a:xfrm>
              <a:prstGeom prst="curved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3634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HideImage</a:t>
            </a:r>
            <a:endParaRPr lang="en-US" dirty="0"/>
          </a:p>
        </p:txBody>
      </p:sp>
      <p:grpSp>
        <p:nvGrpSpPr>
          <p:cNvPr id="13" name="Group 12">
            <a:extLst>
              <a:ext uri="{FF2B5EF4-FFF2-40B4-BE49-F238E27FC236}">
                <a16:creationId xmlns:a16="http://schemas.microsoft.com/office/drawing/2014/main" id="{4EA4CB5F-A0A7-41BD-AD1C-EA396A784441}"/>
              </a:ext>
            </a:extLst>
          </p:cNvPr>
          <p:cNvGrpSpPr/>
          <p:nvPr/>
        </p:nvGrpSpPr>
        <p:grpSpPr>
          <a:xfrm>
            <a:off x="3415557" y="998370"/>
            <a:ext cx="2072859" cy="2386062"/>
            <a:chOff x="715263" y="1889406"/>
            <a:chExt cx="3547872" cy="4083945"/>
          </a:xfrm>
        </p:grpSpPr>
        <p:pic>
          <p:nvPicPr>
            <p:cNvPr id="14" name="Picture 13">
              <a:extLst>
                <a:ext uri="{FF2B5EF4-FFF2-40B4-BE49-F238E27FC236}">
                  <a16:creationId xmlns:a16="http://schemas.microsoft.com/office/drawing/2014/main" id="{23DD7236-F58C-4F7D-A4E2-0875483D777D}"/>
                </a:ext>
              </a:extLst>
            </p:cNvPr>
            <p:cNvPicPr>
              <a:picLocks noChangeAspect="1"/>
            </p:cNvPicPr>
            <p:nvPr/>
          </p:nvPicPr>
          <p:blipFill>
            <a:blip r:embed="rId3"/>
            <a:stretch>
              <a:fillRect/>
            </a:stretch>
          </p:blipFill>
          <p:spPr>
            <a:xfrm>
              <a:off x="715263" y="1889406"/>
              <a:ext cx="3547872" cy="3547872"/>
            </a:xfrm>
            <a:prstGeom prst="rect">
              <a:avLst/>
            </a:prstGeom>
          </p:spPr>
        </p:pic>
        <p:sp>
          <p:nvSpPr>
            <p:cNvPr id="15" name="TextBox 14">
              <a:extLst>
                <a:ext uri="{FF2B5EF4-FFF2-40B4-BE49-F238E27FC236}">
                  <a16:creationId xmlns:a16="http://schemas.microsoft.com/office/drawing/2014/main" id="{092F46AB-E612-4C82-8A3B-AC00B8126A6B}"/>
                </a:ext>
              </a:extLst>
            </p:cNvPr>
            <p:cNvSpPr txBox="1"/>
            <p:nvPr/>
          </p:nvSpPr>
          <p:spPr>
            <a:xfrm>
              <a:off x="1478015" y="5446565"/>
              <a:ext cx="2022366" cy="526786"/>
            </a:xfrm>
            <a:prstGeom prst="rect">
              <a:avLst/>
            </a:prstGeom>
            <a:noFill/>
          </p:spPr>
          <p:txBody>
            <a:bodyPr wrap="square" rtlCol="0">
              <a:spAutoFit/>
            </a:bodyPr>
            <a:lstStyle/>
            <a:p>
              <a:pPr algn="ctr"/>
              <a:r>
                <a:rPr lang="en-US" sz="1400" dirty="0"/>
                <a:t>Original</a:t>
              </a:r>
            </a:p>
          </p:txBody>
        </p:sp>
      </p:grpSp>
      <p:grpSp>
        <p:nvGrpSpPr>
          <p:cNvPr id="46" name="Group 45">
            <a:extLst>
              <a:ext uri="{FF2B5EF4-FFF2-40B4-BE49-F238E27FC236}">
                <a16:creationId xmlns:a16="http://schemas.microsoft.com/office/drawing/2014/main" id="{3C99DE01-EC05-48F6-A093-C10DEAF07663}"/>
              </a:ext>
            </a:extLst>
          </p:cNvPr>
          <p:cNvGrpSpPr/>
          <p:nvPr/>
        </p:nvGrpSpPr>
        <p:grpSpPr>
          <a:xfrm>
            <a:off x="6595180" y="997771"/>
            <a:ext cx="2076773" cy="2791897"/>
            <a:chOff x="5071179" y="997770"/>
            <a:chExt cx="2076773" cy="2791897"/>
          </a:xfrm>
        </p:grpSpPr>
        <p:sp>
          <p:nvSpPr>
            <p:cNvPr id="8" name="Down Arrow 7"/>
            <p:cNvSpPr/>
            <p:nvPr/>
          </p:nvSpPr>
          <p:spPr>
            <a:xfrm flipV="1">
              <a:off x="5894879" y="3445510"/>
              <a:ext cx="429370" cy="3441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54B94B8B-4825-4E58-8C48-AE3620DDCACC}"/>
                </a:ext>
              </a:extLst>
            </p:cNvPr>
            <p:cNvGrpSpPr/>
            <p:nvPr/>
          </p:nvGrpSpPr>
          <p:grpSpPr>
            <a:xfrm>
              <a:off x="5071179" y="997770"/>
              <a:ext cx="2076773" cy="2380636"/>
              <a:chOff x="4690001" y="1889406"/>
              <a:chExt cx="3547872" cy="4066978"/>
            </a:xfrm>
          </p:grpSpPr>
          <p:pic>
            <p:nvPicPr>
              <p:cNvPr id="17" name="Picture 16">
                <a:extLst>
                  <a:ext uri="{FF2B5EF4-FFF2-40B4-BE49-F238E27FC236}">
                    <a16:creationId xmlns:a16="http://schemas.microsoft.com/office/drawing/2014/main" id="{F3A21A2F-436C-4AF4-8404-8E6C59183716}"/>
                  </a:ext>
                </a:extLst>
              </p:cNvPr>
              <p:cNvPicPr>
                <a:picLocks noChangeAspect="1"/>
              </p:cNvPicPr>
              <p:nvPr/>
            </p:nvPicPr>
            <p:blipFill>
              <a:blip r:embed="rId4"/>
              <a:stretch>
                <a:fillRect/>
              </a:stretch>
            </p:blipFill>
            <p:spPr>
              <a:xfrm>
                <a:off x="4690001" y="1889406"/>
                <a:ext cx="3547872" cy="3547872"/>
              </a:xfrm>
              <a:prstGeom prst="rect">
                <a:avLst/>
              </a:prstGeom>
            </p:spPr>
          </p:pic>
          <p:sp>
            <p:nvSpPr>
              <p:cNvPr id="18" name="Rectangle 17">
                <a:extLst>
                  <a:ext uri="{FF2B5EF4-FFF2-40B4-BE49-F238E27FC236}">
                    <a16:creationId xmlns:a16="http://schemas.microsoft.com/office/drawing/2014/main" id="{BB6641D9-76F9-41EE-9ED5-3E9D94EF0249}"/>
                  </a:ext>
                </a:extLst>
              </p:cNvPr>
              <p:cNvSpPr/>
              <p:nvPr/>
            </p:nvSpPr>
            <p:spPr>
              <a:xfrm>
                <a:off x="6553539" y="2876047"/>
                <a:ext cx="484595" cy="48536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53B5605C-7FA1-4C42-B9D6-9F515408A023}"/>
                  </a:ext>
                </a:extLst>
              </p:cNvPr>
              <p:cNvCxnSpPr>
                <a:cxnSpLocks/>
              </p:cNvCxnSpPr>
              <p:nvPr/>
            </p:nvCxnSpPr>
            <p:spPr>
              <a:xfrm>
                <a:off x="6553539" y="3361413"/>
                <a:ext cx="210122" cy="20509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8364A7A-868E-4C64-9EAA-DFE75C7AD326}"/>
                  </a:ext>
                </a:extLst>
              </p:cNvPr>
              <p:cNvCxnSpPr>
                <a:cxnSpLocks/>
              </p:cNvCxnSpPr>
              <p:nvPr/>
            </p:nvCxnSpPr>
            <p:spPr>
              <a:xfrm>
                <a:off x="7046447" y="2870355"/>
                <a:ext cx="1155317" cy="11172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5E5F000-8423-4082-8ED4-36E841D732FC}"/>
                  </a:ext>
                </a:extLst>
              </p:cNvPr>
              <p:cNvSpPr txBox="1"/>
              <p:nvPr/>
            </p:nvSpPr>
            <p:spPr>
              <a:xfrm>
                <a:off x="5651696" y="5430591"/>
                <a:ext cx="1624479" cy="525793"/>
              </a:xfrm>
              <a:prstGeom prst="rect">
                <a:avLst/>
              </a:prstGeom>
              <a:noFill/>
            </p:spPr>
            <p:txBody>
              <a:bodyPr wrap="none" rtlCol="0">
                <a:spAutoFit/>
              </a:bodyPr>
              <a:lstStyle/>
              <a:p>
                <a:pPr algn="ctr"/>
                <a:r>
                  <a:rPr lang="en-US" sz="1400" dirty="0"/>
                  <a:t>Protected</a:t>
                </a:r>
              </a:p>
            </p:txBody>
          </p:sp>
          <p:pic>
            <p:nvPicPr>
              <p:cNvPr id="22" name="Picture 21">
                <a:extLst>
                  <a:ext uri="{FF2B5EF4-FFF2-40B4-BE49-F238E27FC236}">
                    <a16:creationId xmlns:a16="http://schemas.microsoft.com/office/drawing/2014/main" id="{83CF4CCA-2C62-4422-AA3D-6C380E9F6F31}"/>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771974" y="3987645"/>
                <a:ext cx="1429790" cy="1424694"/>
              </a:xfrm>
              <a:prstGeom prst="rect">
                <a:avLst/>
              </a:prstGeom>
              <a:ln w="28575">
                <a:solidFill>
                  <a:schemeClr val="tx1"/>
                </a:solidFill>
              </a:ln>
            </p:spPr>
          </p:pic>
        </p:grpSp>
      </p:grpSp>
      <p:grpSp>
        <p:nvGrpSpPr>
          <p:cNvPr id="44" name="Group 43">
            <a:extLst>
              <a:ext uri="{FF2B5EF4-FFF2-40B4-BE49-F238E27FC236}">
                <a16:creationId xmlns:a16="http://schemas.microsoft.com/office/drawing/2014/main" id="{AA79AA97-3324-40D4-8CCC-EEED19227547}"/>
              </a:ext>
            </a:extLst>
          </p:cNvPr>
          <p:cNvGrpSpPr/>
          <p:nvPr/>
        </p:nvGrpSpPr>
        <p:grpSpPr>
          <a:xfrm>
            <a:off x="1619004" y="3473570"/>
            <a:ext cx="7052949" cy="1525359"/>
            <a:chOff x="95003" y="3473569"/>
            <a:chExt cx="7052949" cy="1525359"/>
          </a:xfrm>
        </p:grpSpPr>
        <p:sp>
          <p:nvSpPr>
            <p:cNvPr id="7" name="Down Arrow 6"/>
            <p:cNvSpPr/>
            <p:nvPr/>
          </p:nvSpPr>
          <p:spPr>
            <a:xfrm>
              <a:off x="2713300" y="3473569"/>
              <a:ext cx="429370" cy="3441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E8AC9D3-4B60-4E4D-A670-F73FEBE11D32}"/>
                </a:ext>
              </a:extLst>
            </p:cNvPr>
            <p:cNvSpPr txBox="1"/>
            <p:nvPr/>
          </p:nvSpPr>
          <p:spPr>
            <a:xfrm>
              <a:off x="95003" y="4295881"/>
              <a:ext cx="1686296" cy="572464"/>
            </a:xfrm>
            <a:prstGeom prst="rect">
              <a:avLst/>
            </a:prstGeom>
            <a:noFill/>
          </p:spPr>
          <p:txBody>
            <a:bodyPr wrap="square" lIns="0" tIns="9144" rIns="0" bIns="9144" rtlCol="0">
              <a:spAutoFit/>
            </a:bodyPr>
            <a:lstStyle/>
            <a:p>
              <a:pPr>
                <a:buNone/>
              </a:pPr>
              <a:r>
                <a:rPr lang="en-US" dirty="0">
                  <a:latin typeface="Calibri" pitchFamily="34" charset="0"/>
                  <a:cs typeface="Calibri" pitchFamily="34" charset="0"/>
                </a:rPr>
                <a:t>Partition pixels by grayscale value.</a:t>
              </a:r>
            </a:p>
          </p:txBody>
        </p:sp>
        <p:grpSp>
          <p:nvGrpSpPr>
            <p:cNvPr id="23" name="Group 22">
              <a:extLst>
                <a:ext uri="{FF2B5EF4-FFF2-40B4-BE49-F238E27FC236}">
                  <a16:creationId xmlns:a16="http://schemas.microsoft.com/office/drawing/2014/main" id="{DBC60E49-7C59-4277-BEC1-3A1C57ABB2ED}"/>
                </a:ext>
              </a:extLst>
            </p:cNvPr>
            <p:cNvGrpSpPr/>
            <p:nvPr/>
          </p:nvGrpSpPr>
          <p:grpSpPr>
            <a:xfrm>
              <a:off x="1889457" y="3860396"/>
              <a:ext cx="5258495" cy="1138532"/>
              <a:chOff x="54039" y="2032307"/>
              <a:chExt cx="9048117" cy="1959039"/>
            </a:xfrm>
          </p:grpSpPr>
          <p:grpSp>
            <p:nvGrpSpPr>
              <p:cNvPr id="24" name="Group 23">
                <a:extLst>
                  <a:ext uri="{FF2B5EF4-FFF2-40B4-BE49-F238E27FC236}">
                    <a16:creationId xmlns:a16="http://schemas.microsoft.com/office/drawing/2014/main" id="{E65C0DB7-8D0B-4E14-A163-3CC1BB8E309B}"/>
                  </a:ext>
                </a:extLst>
              </p:cNvPr>
              <p:cNvGrpSpPr/>
              <p:nvPr/>
            </p:nvGrpSpPr>
            <p:grpSpPr>
              <a:xfrm>
                <a:off x="54039" y="2486613"/>
                <a:ext cx="9048117" cy="1504733"/>
                <a:chOff x="54039" y="2486613"/>
                <a:chExt cx="9048117" cy="1504733"/>
              </a:xfrm>
            </p:grpSpPr>
            <p:pic>
              <p:nvPicPr>
                <p:cNvPr id="31" name="Picture 30">
                  <a:extLst>
                    <a:ext uri="{FF2B5EF4-FFF2-40B4-BE49-F238E27FC236}">
                      <a16:creationId xmlns:a16="http://schemas.microsoft.com/office/drawing/2014/main" id="{C0996102-D70F-4247-93AC-2D988B0E2C70}"/>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54039" y="2486613"/>
                  <a:ext cx="1488287" cy="1504733"/>
                </a:xfrm>
                <a:prstGeom prst="rect">
                  <a:avLst/>
                </a:prstGeom>
              </p:spPr>
            </p:pic>
            <p:pic>
              <p:nvPicPr>
                <p:cNvPr id="32" name="Picture 31">
                  <a:extLst>
                    <a:ext uri="{FF2B5EF4-FFF2-40B4-BE49-F238E27FC236}">
                      <a16:creationId xmlns:a16="http://schemas.microsoft.com/office/drawing/2014/main" id="{C092E540-A121-49A2-8D37-F05107969DB9}"/>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1566005" y="2486613"/>
                  <a:ext cx="1488287" cy="1504733"/>
                </a:xfrm>
                <a:prstGeom prst="rect">
                  <a:avLst/>
                </a:prstGeom>
              </p:spPr>
            </p:pic>
            <p:pic>
              <p:nvPicPr>
                <p:cNvPr id="33" name="Picture 32">
                  <a:extLst>
                    <a:ext uri="{FF2B5EF4-FFF2-40B4-BE49-F238E27FC236}">
                      <a16:creationId xmlns:a16="http://schemas.microsoft.com/office/drawing/2014/main" id="{FD5656E8-B960-4A17-B134-1F28D93AA387}"/>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3077971" y="2486613"/>
                  <a:ext cx="1488287" cy="1504733"/>
                </a:xfrm>
                <a:prstGeom prst="rect">
                  <a:avLst/>
                </a:prstGeom>
              </p:spPr>
            </p:pic>
            <p:pic>
              <p:nvPicPr>
                <p:cNvPr id="34" name="Picture 33">
                  <a:extLst>
                    <a:ext uri="{FF2B5EF4-FFF2-40B4-BE49-F238E27FC236}">
                      <a16:creationId xmlns:a16="http://schemas.microsoft.com/office/drawing/2014/main" id="{18C1F881-EBFE-4CE6-A866-45CD7E23F766}"/>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4589937" y="2486613"/>
                  <a:ext cx="1488287" cy="1504733"/>
                </a:xfrm>
                <a:prstGeom prst="rect">
                  <a:avLst/>
                </a:prstGeom>
              </p:spPr>
            </p:pic>
            <p:pic>
              <p:nvPicPr>
                <p:cNvPr id="35" name="Picture 34">
                  <a:extLst>
                    <a:ext uri="{FF2B5EF4-FFF2-40B4-BE49-F238E27FC236}">
                      <a16:creationId xmlns:a16="http://schemas.microsoft.com/office/drawing/2014/main" id="{3714218B-C8A3-43C4-999E-101DB885DED4}"/>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6101903" y="2486613"/>
                  <a:ext cx="1488287" cy="1504733"/>
                </a:xfrm>
                <a:prstGeom prst="rect">
                  <a:avLst/>
                </a:prstGeom>
              </p:spPr>
            </p:pic>
            <p:pic>
              <p:nvPicPr>
                <p:cNvPr id="36" name="Picture 35">
                  <a:extLst>
                    <a:ext uri="{FF2B5EF4-FFF2-40B4-BE49-F238E27FC236}">
                      <a16:creationId xmlns:a16="http://schemas.microsoft.com/office/drawing/2014/main" id="{0B5DFB18-0ED5-4776-AE41-467565DAEE60}"/>
                    </a:ext>
                  </a:extLst>
                </p:cNvPr>
                <p:cNvPicPr>
                  <a:picLocks noChangeAspect="1"/>
                </p:cNvPicPr>
                <p:nvPr/>
              </p:nvPicPr>
              <p:blipFill rotWithShape="1">
                <a:blip r:embed="rId11">
                  <a:extLst>
                    <a:ext uri="{28A0092B-C50C-407E-A947-70E740481C1C}">
                      <a14:useLocalDpi xmlns:a14="http://schemas.microsoft.com/office/drawing/2010/main"/>
                    </a:ext>
                  </a:extLst>
                </a:blip>
                <a:srcRect/>
                <a:stretch/>
              </p:blipFill>
              <p:spPr>
                <a:xfrm>
                  <a:off x="7613869" y="2486613"/>
                  <a:ext cx="1488287" cy="1504733"/>
                </a:xfrm>
                <a:prstGeom prst="rect">
                  <a:avLst/>
                </a:prstGeom>
              </p:spPr>
            </p:pic>
          </p:grpSp>
          <p:sp>
            <p:nvSpPr>
              <p:cNvPr id="25" name="TextBox 24">
                <a:extLst>
                  <a:ext uri="{FF2B5EF4-FFF2-40B4-BE49-F238E27FC236}">
                    <a16:creationId xmlns:a16="http://schemas.microsoft.com/office/drawing/2014/main" id="{26CE4A42-7F68-48F2-8E68-EE086F58FD0C}"/>
                  </a:ext>
                </a:extLst>
              </p:cNvPr>
              <p:cNvSpPr txBox="1"/>
              <p:nvPr/>
            </p:nvSpPr>
            <p:spPr>
              <a:xfrm>
                <a:off x="334628" y="2032307"/>
                <a:ext cx="909887" cy="529583"/>
              </a:xfrm>
              <a:prstGeom prst="rect">
                <a:avLst/>
              </a:prstGeom>
              <a:noFill/>
            </p:spPr>
            <p:txBody>
              <a:bodyPr wrap="none" rtlCol="0">
                <a:spAutoFit/>
              </a:bodyPr>
              <a:lstStyle/>
              <a:p>
                <a:pPr algn="ctr"/>
                <a:r>
                  <a:rPr lang="en-US" sz="1400" b="1" dirty="0"/>
                  <a:t>Lv.1</a:t>
                </a:r>
              </a:p>
            </p:txBody>
          </p:sp>
          <p:sp>
            <p:nvSpPr>
              <p:cNvPr id="26" name="TextBox 25">
                <a:extLst>
                  <a:ext uri="{FF2B5EF4-FFF2-40B4-BE49-F238E27FC236}">
                    <a16:creationId xmlns:a16="http://schemas.microsoft.com/office/drawing/2014/main" id="{BE442C54-FA4B-471F-825B-EE8716198A75}"/>
                  </a:ext>
                </a:extLst>
              </p:cNvPr>
              <p:cNvSpPr txBox="1"/>
              <p:nvPr/>
            </p:nvSpPr>
            <p:spPr>
              <a:xfrm>
                <a:off x="1848316" y="2032307"/>
                <a:ext cx="909887" cy="529583"/>
              </a:xfrm>
              <a:prstGeom prst="rect">
                <a:avLst/>
              </a:prstGeom>
              <a:noFill/>
            </p:spPr>
            <p:txBody>
              <a:bodyPr wrap="none" rtlCol="0">
                <a:spAutoFit/>
              </a:bodyPr>
              <a:lstStyle/>
              <a:p>
                <a:pPr algn="ctr"/>
                <a:r>
                  <a:rPr lang="en-US" sz="1400" b="1" dirty="0"/>
                  <a:t>Lv.2</a:t>
                </a:r>
              </a:p>
            </p:txBody>
          </p:sp>
          <p:sp>
            <p:nvSpPr>
              <p:cNvPr id="27" name="TextBox 26">
                <a:extLst>
                  <a:ext uri="{FF2B5EF4-FFF2-40B4-BE49-F238E27FC236}">
                    <a16:creationId xmlns:a16="http://schemas.microsoft.com/office/drawing/2014/main" id="{8D8CFAC2-721B-48E7-BD5A-1D59236DB22F}"/>
                  </a:ext>
                </a:extLst>
              </p:cNvPr>
              <p:cNvSpPr txBox="1"/>
              <p:nvPr/>
            </p:nvSpPr>
            <p:spPr>
              <a:xfrm>
                <a:off x="3362003" y="2032307"/>
                <a:ext cx="909887" cy="529583"/>
              </a:xfrm>
              <a:prstGeom prst="rect">
                <a:avLst/>
              </a:prstGeom>
              <a:noFill/>
            </p:spPr>
            <p:txBody>
              <a:bodyPr wrap="none" rtlCol="0">
                <a:spAutoFit/>
              </a:bodyPr>
              <a:lstStyle/>
              <a:p>
                <a:pPr algn="ctr"/>
                <a:r>
                  <a:rPr lang="en-US" sz="1400" b="1" dirty="0"/>
                  <a:t>Lv.3</a:t>
                </a:r>
              </a:p>
            </p:txBody>
          </p:sp>
          <p:sp>
            <p:nvSpPr>
              <p:cNvPr id="28" name="TextBox 27">
                <a:extLst>
                  <a:ext uri="{FF2B5EF4-FFF2-40B4-BE49-F238E27FC236}">
                    <a16:creationId xmlns:a16="http://schemas.microsoft.com/office/drawing/2014/main" id="{F859620E-25CE-43FC-84B3-1CF944B36952}"/>
                  </a:ext>
                </a:extLst>
              </p:cNvPr>
              <p:cNvSpPr txBox="1"/>
              <p:nvPr/>
            </p:nvSpPr>
            <p:spPr>
              <a:xfrm>
                <a:off x="4875693" y="2032307"/>
                <a:ext cx="909887" cy="529583"/>
              </a:xfrm>
              <a:prstGeom prst="rect">
                <a:avLst/>
              </a:prstGeom>
              <a:noFill/>
            </p:spPr>
            <p:txBody>
              <a:bodyPr wrap="none" rtlCol="0">
                <a:spAutoFit/>
              </a:bodyPr>
              <a:lstStyle/>
              <a:p>
                <a:pPr algn="ctr"/>
                <a:r>
                  <a:rPr lang="en-US" sz="1400" b="1" dirty="0"/>
                  <a:t>Lv.4</a:t>
                </a:r>
              </a:p>
            </p:txBody>
          </p:sp>
          <p:sp>
            <p:nvSpPr>
              <p:cNvPr id="29" name="TextBox 28">
                <a:extLst>
                  <a:ext uri="{FF2B5EF4-FFF2-40B4-BE49-F238E27FC236}">
                    <a16:creationId xmlns:a16="http://schemas.microsoft.com/office/drawing/2014/main" id="{64D87FBD-03E3-4F69-B6E2-E3F3A5D7AD88}"/>
                  </a:ext>
                </a:extLst>
              </p:cNvPr>
              <p:cNvSpPr txBox="1"/>
              <p:nvPr/>
            </p:nvSpPr>
            <p:spPr>
              <a:xfrm>
                <a:off x="6389380" y="2032307"/>
                <a:ext cx="909887" cy="529583"/>
              </a:xfrm>
              <a:prstGeom prst="rect">
                <a:avLst/>
              </a:prstGeom>
              <a:noFill/>
            </p:spPr>
            <p:txBody>
              <a:bodyPr wrap="none" rtlCol="0">
                <a:spAutoFit/>
              </a:bodyPr>
              <a:lstStyle/>
              <a:p>
                <a:pPr algn="ctr"/>
                <a:r>
                  <a:rPr lang="en-US" sz="1400" b="1" dirty="0"/>
                  <a:t>Lv.5</a:t>
                </a:r>
              </a:p>
            </p:txBody>
          </p:sp>
          <p:sp>
            <p:nvSpPr>
              <p:cNvPr id="30" name="TextBox 29">
                <a:extLst>
                  <a:ext uri="{FF2B5EF4-FFF2-40B4-BE49-F238E27FC236}">
                    <a16:creationId xmlns:a16="http://schemas.microsoft.com/office/drawing/2014/main" id="{815DC7B0-8731-40DD-B28D-860B6CA0B642}"/>
                  </a:ext>
                </a:extLst>
              </p:cNvPr>
              <p:cNvSpPr txBox="1"/>
              <p:nvPr/>
            </p:nvSpPr>
            <p:spPr>
              <a:xfrm>
                <a:off x="7903068" y="2032307"/>
                <a:ext cx="909887" cy="529583"/>
              </a:xfrm>
              <a:prstGeom prst="rect">
                <a:avLst/>
              </a:prstGeom>
              <a:noFill/>
            </p:spPr>
            <p:txBody>
              <a:bodyPr wrap="none" rtlCol="0">
                <a:spAutoFit/>
              </a:bodyPr>
              <a:lstStyle/>
              <a:p>
                <a:pPr algn="ctr"/>
                <a:r>
                  <a:rPr lang="en-US" sz="1400" b="1" dirty="0"/>
                  <a:t>Lv.6</a:t>
                </a:r>
              </a:p>
            </p:txBody>
          </p:sp>
        </p:grpSp>
      </p:grpSp>
      <p:grpSp>
        <p:nvGrpSpPr>
          <p:cNvPr id="45" name="Group 44">
            <a:extLst>
              <a:ext uri="{FF2B5EF4-FFF2-40B4-BE49-F238E27FC236}">
                <a16:creationId xmlns:a16="http://schemas.microsoft.com/office/drawing/2014/main" id="{87C4B258-D703-4495-83FF-7708F85D3779}"/>
              </a:ext>
            </a:extLst>
          </p:cNvPr>
          <p:cNvGrpSpPr/>
          <p:nvPr/>
        </p:nvGrpSpPr>
        <p:grpSpPr>
          <a:xfrm>
            <a:off x="2715639" y="5056670"/>
            <a:ext cx="7397885" cy="1694784"/>
            <a:chOff x="1191638" y="5056670"/>
            <a:chExt cx="7397885" cy="1694784"/>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604A2F1-31D8-4E4E-853A-F7C42A08452D}"/>
                    </a:ext>
                  </a:extLst>
                </p:cNvPr>
                <p:cNvSpPr txBox="1"/>
                <p:nvPr/>
              </p:nvSpPr>
              <p:spPr>
                <a:xfrm>
                  <a:off x="1191638" y="6016958"/>
                  <a:ext cx="7397885" cy="734496"/>
                </a:xfrm>
                <a:prstGeom prst="rect">
                  <a:avLst/>
                </a:prstGeom>
                <a:noFill/>
              </p:spPr>
              <p:txBody>
                <a:bodyPr wrap="square" lIns="0" tIns="9144" rIns="0" bIns="9144" rtlCol="0">
                  <a:spAutoFit/>
                </a:bodyPr>
                <a:lstStyle/>
                <a:p>
                  <a:pPr>
                    <a:buNone/>
                  </a:pPr>
                  <a:r>
                    <a:rPr lang="en-US" dirty="0">
                      <a:latin typeface="Calibri" pitchFamily="34" charset="0"/>
                      <a:cs typeface="Calibri" pitchFamily="34" charset="0"/>
                    </a:rPr>
                    <a:t>Replace pixels by grids with different </a:t>
                  </a:r>
                  <a14:m>
                    <m:oMath xmlns:m="http://schemas.openxmlformats.org/officeDocument/2006/math">
                      <m:d>
                        <m:dPr>
                          <m:ctrlPr>
                            <a:rPr lang="en-US" i="1">
                              <a:latin typeface="Cambria Math" panose="02040503050406030204" pitchFamily="18" charset="0"/>
                              <a:cs typeface="Calibri" pitchFamily="34" charset="0"/>
                            </a:rPr>
                          </m:ctrlPr>
                        </m:dPr>
                        <m:e>
                          <m:sSub>
                            <m:sSubPr>
                              <m:ctrlPr>
                                <a:rPr lang="en-US" i="1">
                                  <a:latin typeface="Cambria Math" panose="02040503050406030204" pitchFamily="18" charset="0"/>
                                  <a:cs typeface="Calibri" pitchFamily="34" charset="0"/>
                                </a:rPr>
                              </m:ctrlPr>
                            </m:sSubPr>
                            <m:e>
                              <m:r>
                                <a:rPr lang="en-US" i="1">
                                  <a:latin typeface="Cambria Math" panose="02040503050406030204" pitchFamily="18" charset="0"/>
                                  <a:cs typeface="Calibri" pitchFamily="34" charset="0"/>
                                </a:rPr>
                                <m:t>𝐻</m:t>
                              </m:r>
                            </m:e>
                            <m:sub>
                              <m:r>
                                <a:rPr lang="en-US" i="1">
                                  <a:latin typeface="Cambria Math" panose="02040503050406030204" pitchFamily="18" charset="0"/>
                                  <a:cs typeface="Calibri" pitchFamily="34" charset="0"/>
                                </a:rPr>
                                <m:t>𝑏</m:t>
                              </m:r>
                            </m:sub>
                          </m:sSub>
                          <m:r>
                            <a:rPr lang="en-US" i="1">
                              <a:latin typeface="Cambria Math" panose="02040503050406030204" pitchFamily="18" charset="0"/>
                              <a:cs typeface="Calibri" pitchFamily="34" charset="0"/>
                            </a:rPr>
                            <m:t>,</m:t>
                          </m:r>
                          <m:sSub>
                            <m:sSubPr>
                              <m:ctrlPr>
                                <a:rPr lang="en-US" i="1">
                                  <a:latin typeface="Cambria Math" panose="02040503050406030204" pitchFamily="18" charset="0"/>
                                  <a:cs typeface="Calibri" pitchFamily="34" charset="0"/>
                                </a:rPr>
                              </m:ctrlPr>
                            </m:sSubPr>
                            <m:e>
                              <m:r>
                                <a:rPr lang="en-US" i="1">
                                  <a:latin typeface="Cambria Math" panose="02040503050406030204" pitchFamily="18" charset="0"/>
                                  <a:cs typeface="Calibri" pitchFamily="34" charset="0"/>
                                </a:rPr>
                                <m:t>𝐻</m:t>
                              </m:r>
                            </m:e>
                            <m:sub>
                              <m:r>
                                <a:rPr lang="en-US" i="1">
                                  <a:latin typeface="Cambria Math" panose="02040503050406030204" pitchFamily="18" charset="0"/>
                                  <a:cs typeface="Calibri" pitchFamily="34" charset="0"/>
                                </a:rPr>
                                <m:t>𝑑</m:t>
                              </m:r>
                            </m:sub>
                          </m:sSub>
                        </m:e>
                      </m:d>
                    </m:oMath>
                  </a14:m>
                  <a:r>
                    <a:rPr lang="en-US" dirty="0">
                      <a:latin typeface="Calibri" pitchFamily="34" charset="0"/>
                      <a:cs typeface="Calibri" pitchFamily="34" charset="0"/>
                    </a:rPr>
                    <a:t> but same “average” color </a:t>
                  </a:r>
                  <a14:m>
                    <m:oMath xmlns:m="http://schemas.openxmlformats.org/officeDocument/2006/math">
                      <m:sSub>
                        <m:sSubPr>
                          <m:ctrlPr>
                            <a:rPr lang="en-US" i="1">
                              <a:latin typeface="Cambria Math" panose="02040503050406030204" pitchFamily="18" charset="0"/>
                              <a:cs typeface="Calibri" pitchFamily="34" charset="0"/>
                            </a:rPr>
                          </m:ctrlPr>
                        </m:sSubPr>
                        <m:e>
                          <m:r>
                            <a:rPr lang="en-US" i="1">
                              <a:latin typeface="Cambria Math" panose="02040503050406030204" pitchFamily="18" charset="0"/>
                              <a:cs typeface="Calibri" pitchFamily="34" charset="0"/>
                            </a:rPr>
                            <m:t>𝐻</m:t>
                          </m:r>
                        </m:e>
                        <m:sub>
                          <m:r>
                            <a:rPr lang="en-US" i="1">
                              <a:latin typeface="Cambria Math" panose="02040503050406030204" pitchFamily="18" charset="0"/>
                              <a:cs typeface="Calibri" pitchFamily="34" charset="0"/>
                            </a:rPr>
                            <m:t>𝑎𝑣𝑔</m:t>
                          </m:r>
                        </m:sub>
                      </m:sSub>
                    </m:oMath>
                  </a14:m>
                  <a:r>
                    <a:rPr lang="en-US" dirty="0">
                      <a:latin typeface="Calibri" pitchFamily="34" charset="0"/>
                      <a:cs typeface="Calibri" pitchFamily="34" charset="0"/>
                    </a:rPr>
                    <a:t>. </a:t>
                  </a:r>
                </a:p>
                <a:p>
                  <a:pPr>
                    <a:buNone/>
                  </a:pPr>
                  <a14:m>
                    <m:oMath xmlns:m="http://schemas.openxmlformats.org/officeDocument/2006/math">
                      <m:sSub>
                        <m:sSubPr>
                          <m:ctrlPr>
                            <a:rPr lang="en-US" i="1">
                              <a:latin typeface="Cambria Math" panose="02040503050406030204" pitchFamily="18" charset="0"/>
                              <a:cs typeface="Calibri" pitchFamily="34" charset="0"/>
                            </a:rPr>
                          </m:ctrlPr>
                        </m:sSubPr>
                        <m:e>
                          <m:r>
                            <a:rPr lang="en-US" i="1">
                              <a:latin typeface="Cambria Math" panose="02040503050406030204" pitchFamily="18" charset="0"/>
                              <a:cs typeface="Calibri" pitchFamily="34" charset="0"/>
                            </a:rPr>
                            <m:t>𝐻</m:t>
                          </m:r>
                        </m:e>
                        <m:sub>
                          <m:r>
                            <a:rPr lang="en-US" i="1">
                              <a:latin typeface="Cambria Math" panose="02040503050406030204" pitchFamily="18" charset="0"/>
                              <a:cs typeface="Calibri" pitchFamily="34" charset="0"/>
                            </a:rPr>
                            <m:t>𝑑</m:t>
                          </m:r>
                          <m:r>
                            <a:rPr lang="en-US" i="1">
                              <a:latin typeface="Cambria Math" panose="02040503050406030204" pitchFamily="18" charset="0"/>
                              <a:cs typeface="Calibri" pitchFamily="34" charset="0"/>
                            </a:rPr>
                            <m:t>,</m:t>
                          </m:r>
                          <m:r>
                            <a:rPr lang="en-US" i="1">
                              <a:latin typeface="Cambria Math" panose="02040503050406030204" pitchFamily="18" charset="0"/>
                              <a:cs typeface="Calibri" pitchFamily="34" charset="0"/>
                            </a:rPr>
                            <m:t>𝑖</m:t>
                          </m:r>
                        </m:sub>
                      </m:sSub>
                      <m:r>
                        <a:rPr lang="en-US" i="1">
                          <a:latin typeface="Cambria Math" panose="02040503050406030204" pitchFamily="18" charset="0"/>
                          <a:cs typeface="Calibri" pitchFamily="34" charset="0"/>
                        </a:rPr>
                        <m:t>=</m:t>
                      </m:r>
                      <m:r>
                        <a:rPr lang="en-US" i="1">
                          <a:latin typeface="Cambria Math" panose="02040503050406030204" pitchFamily="18" charset="0"/>
                          <a:cs typeface="Calibri" pitchFamily="34" charset="0"/>
                        </a:rPr>
                        <m:t>𝑟𝑜𝑢𝑛𝑑</m:t>
                      </m:r>
                      <m:d>
                        <m:dPr>
                          <m:begChr m:val="["/>
                          <m:endChr m:val="]"/>
                          <m:ctrlPr>
                            <a:rPr lang="en-US" i="1">
                              <a:latin typeface="Cambria Math" panose="02040503050406030204" pitchFamily="18" charset="0"/>
                              <a:cs typeface="Calibri" pitchFamily="34" charset="0"/>
                            </a:rPr>
                          </m:ctrlPr>
                        </m:dPr>
                        <m:e>
                          <m:f>
                            <m:fPr>
                              <m:ctrlPr>
                                <a:rPr lang="en-US" i="1">
                                  <a:latin typeface="Cambria Math" panose="02040503050406030204" pitchFamily="18" charset="0"/>
                                  <a:cs typeface="Calibri" pitchFamily="34" charset="0"/>
                                </a:rPr>
                              </m:ctrlPr>
                            </m:fPr>
                            <m:num>
                              <m:sSub>
                                <m:sSubPr>
                                  <m:ctrlPr>
                                    <a:rPr lang="en-US" i="1">
                                      <a:latin typeface="Cambria Math" panose="02040503050406030204" pitchFamily="18" charset="0"/>
                                      <a:cs typeface="Calibri" pitchFamily="34" charset="0"/>
                                    </a:rPr>
                                  </m:ctrlPr>
                                </m:sSubPr>
                                <m:e>
                                  <m:r>
                                    <a:rPr lang="en-US" i="1">
                                      <a:latin typeface="Cambria Math" panose="02040503050406030204" pitchFamily="18" charset="0"/>
                                      <a:cs typeface="Calibri" pitchFamily="34" charset="0"/>
                                    </a:rPr>
                                    <m:t>𝐻</m:t>
                                  </m:r>
                                </m:e>
                                <m:sub>
                                  <m:r>
                                    <a:rPr lang="en-US" i="1">
                                      <a:latin typeface="Cambria Math" panose="02040503050406030204" pitchFamily="18" charset="0"/>
                                      <a:cs typeface="Calibri" pitchFamily="34" charset="0"/>
                                    </a:rPr>
                                    <m:t>𝑎𝑣𝑔</m:t>
                                  </m:r>
                                </m:sub>
                              </m:sSub>
                              <m:r>
                                <a:rPr lang="en-US" i="1">
                                  <a:latin typeface="Cambria Math" panose="02040503050406030204" pitchFamily="18" charset="0"/>
                                  <a:cs typeface="Calibri" pitchFamily="34" charset="0"/>
                                </a:rPr>
                                <m:t>−</m:t>
                              </m:r>
                              <m:sSub>
                                <m:sSubPr>
                                  <m:ctrlPr>
                                    <a:rPr lang="en-US" i="1">
                                      <a:latin typeface="Cambria Math" panose="02040503050406030204" pitchFamily="18" charset="0"/>
                                      <a:cs typeface="Calibri" pitchFamily="34" charset="0"/>
                                    </a:rPr>
                                  </m:ctrlPr>
                                </m:sSubPr>
                                <m:e>
                                  <m:r>
                                    <a:rPr lang="en-US" i="1">
                                      <a:latin typeface="Cambria Math" panose="02040503050406030204" pitchFamily="18" charset="0"/>
                                      <a:cs typeface="Calibri" pitchFamily="34" charset="0"/>
                                    </a:rPr>
                                    <m:t>𝐻</m:t>
                                  </m:r>
                                </m:e>
                                <m:sub>
                                  <m:r>
                                    <a:rPr lang="en-US" i="1">
                                      <a:latin typeface="Cambria Math" panose="02040503050406030204" pitchFamily="18" charset="0"/>
                                      <a:cs typeface="Calibri" pitchFamily="34" charset="0"/>
                                    </a:rPr>
                                    <m:t>𝑏</m:t>
                                  </m:r>
                                </m:sub>
                              </m:sSub>
                            </m:num>
                            <m:den>
                              <m:r>
                                <a:rPr lang="en-US" i="1">
                                  <a:latin typeface="Cambria Math" panose="02040503050406030204" pitchFamily="18" charset="0"/>
                                  <a:cs typeface="Calibri" pitchFamily="34" charset="0"/>
                                </a:rPr>
                                <m:t>𝑁</m:t>
                              </m:r>
                            </m:den>
                          </m:f>
                          <m:r>
                            <a:rPr lang="en-US" i="1">
                              <a:latin typeface="Cambria Math" panose="02040503050406030204" pitchFamily="18" charset="0"/>
                              <a:cs typeface="Calibri" pitchFamily="34" charset="0"/>
                            </a:rPr>
                            <m:t>×</m:t>
                          </m:r>
                          <m:r>
                            <a:rPr lang="en-US" i="1">
                              <a:latin typeface="Cambria Math" panose="02040503050406030204" pitchFamily="18" charset="0"/>
                              <a:cs typeface="Calibri" pitchFamily="34" charset="0"/>
                            </a:rPr>
                            <m:t>𝑖</m:t>
                          </m:r>
                          <m:r>
                            <a:rPr lang="en-US" i="1">
                              <a:latin typeface="Cambria Math" panose="02040503050406030204" pitchFamily="18" charset="0"/>
                              <a:cs typeface="Calibri" pitchFamily="34" charset="0"/>
                            </a:rPr>
                            <m:t>+</m:t>
                          </m:r>
                          <m:sSub>
                            <m:sSubPr>
                              <m:ctrlPr>
                                <a:rPr lang="en-US" i="1">
                                  <a:latin typeface="Cambria Math" panose="02040503050406030204" pitchFamily="18" charset="0"/>
                                  <a:cs typeface="Calibri" pitchFamily="34" charset="0"/>
                                </a:rPr>
                              </m:ctrlPr>
                            </m:sSubPr>
                            <m:e>
                              <m:r>
                                <a:rPr lang="en-US" i="1">
                                  <a:latin typeface="Cambria Math" panose="02040503050406030204" pitchFamily="18" charset="0"/>
                                  <a:cs typeface="Calibri" pitchFamily="34" charset="0"/>
                                </a:rPr>
                                <m:t>𝐻</m:t>
                              </m:r>
                            </m:e>
                            <m:sub>
                              <m:r>
                                <a:rPr lang="en-US" i="1">
                                  <a:latin typeface="Cambria Math" panose="02040503050406030204" pitchFamily="18" charset="0"/>
                                  <a:cs typeface="Calibri" pitchFamily="34" charset="0"/>
                                </a:rPr>
                                <m:t>𝑏𝑙𝑎𝑐𝑘</m:t>
                              </m:r>
                            </m:sub>
                          </m:sSub>
                        </m:e>
                      </m:d>
                    </m:oMath>
                  </a14:m>
                  <a:r>
                    <a:rPr lang="en-US" dirty="0">
                      <a:latin typeface="Calibri" pitchFamily="34" charset="0"/>
                      <a:cs typeface="Calibri" pitchFamily="34" charset="0"/>
                    </a:rPr>
                    <a:t>, where </a:t>
                  </a:r>
                  <a14:m>
                    <m:oMath xmlns:m="http://schemas.openxmlformats.org/officeDocument/2006/math">
                      <m:r>
                        <a:rPr lang="en-US" i="1">
                          <a:latin typeface="Cambria Math" panose="02040503050406030204" pitchFamily="18" charset="0"/>
                          <a:cs typeface="Calibri" pitchFamily="34" charset="0"/>
                        </a:rPr>
                        <m:t>𝑖</m:t>
                      </m:r>
                    </m:oMath>
                  </a14:m>
                  <a:r>
                    <a:rPr lang="en-US" dirty="0">
                      <a:latin typeface="Calibri" pitchFamily="34" charset="0"/>
                      <a:cs typeface="Calibri" pitchFamily="34" charset="0"/>
                    </a:rPr>
                    <a:t> is level index.</a:t>
                  </a:r>
                </a:p>
              </p:txBody>
            </p:sp>
          </mc:Choice>
          <mc:Fallback xmlns="">
            <p:sp>
              <p:nvSpPr>
                <p:cNvPr id="12" name="TextBox 11">
                  <a:extLst>
                    <a:ext uri="{FF2B5EF4-FFF2-40B4-BE49-F238E27FC236}">
                      <a16:creationId xmlns:a16="http://schemas.microsoft.com/office/drawing/2014/main" id="{1604A2F1-31D8-4E4E-853A-F7C42A08452D}"/>
                    </a:ext>
                  </a:extLst>
                </p:cNvPr>
                <p:cNvSpPr txBox="1">
                  <a:spLocks noRot="1" noChangeAspect="1" noMove="1" noResize="1" noEditPoints="1" noAdjustHandles="1" noChangeArrowheads="1" noChangeShapeType="1" noTextEdit="1"/>
                </p:cNvSpPr>
                <p:nvPr/>
              </p:nvSpPr>
              <p:spPr>
                <a:xfrm>
                  <a:off x="1191638" y="6016958"/>
                  <a:ext cx="7397885" cy="734496"/>
                </a:xfrm>
                <a:prstGeom prst="rect">
                  <a:avLst/>
                </a:prstGeom>
                <a:blipFill>
                  <a:blip r:embed="rId12"/>
                  <a:stretch>
                    <a:fillRect l="-1895" t="-8264" r="-741" b="-8264"/>
                  </a:stretch>
                </a:blipFill>
              </p:spPr>
              <p:txBody>
                <a:bodyPr/>
                <a:lstStyle/>
                <a:p>
                  <a:r>
                    <a:rPr lang="en-US">
                      <a:noFill/>
                    </a:rPr>
                    <a:t> </a:t>
                  </a:r>
                </a:p>
              </p:txBody>
            </p:sp>
          </mc:Fallback>
        </mc:AlternateContent>
        <p:grpSp>
          <p:nvGrpSpPr>
            <p:cNvPr id="37" name="Group 36">
              <a:extLst>
                <a:ext uri="{FF2B5EF4-FFF2-40B4-BE49-F238E27FC236}">
                  <a16:creationId xmlns:a16="http://schemas.microsoft.com/office/drawing/2014/main" id="{B8C642FC-F177-49DD-A876-77BB44F44F51}"/>
                </a:ext>
              </a:extLst>
            </p:cNvPr>
            <p:cNvGrpSpPr/>
            <p:nvPr/>
          </p:nvGrpSpPr>
          <p:grpSpPr>
            <a:xfrm>
              <a:off x="1890399" y="5056670"/>
              <a:ext cx="5257554" cy="856451"/>
              <a:chOff x="-912666" y="5280295"/>
              <a:chExt cx="9037398" cy="1472184"/>
            </a:xfrm>
          </p:grpSpPr>
          <p:pic>
            <p:nvPicPr>
              <p:cNvPr id="38" name="Picture 37">
                <a:extLst>
                  <a:ext uri="{FF2B5EF4-FFF2-40B4-BE49-F238E27FC236}">
                    <a16:creationId xmlns:a16="http://schemas.microsoft.com/office/drawing/2014/main" id="{7F903A23-5261-4441-80F5-A614453C6DD7}"/>
                  </a:ext>
                </a:extLst>
              </p:cNvPr>
              <p:cNvPicPr>
                <a:picLocks noChangeAspect="1"/>
              </p:cNvPicPr>
              <p:nvPr/>
            </p:nvPicPr>
            <p:blipFill rotWithShape="1">
              <a:blip r:embed="rId13">
                <a:extLst>
                  <a:ext uri="{28A0092B-C50C-407E-A947-70E740481C1C}">
                    <a14:useLocalDpi xmlns:a14="http://schemas.microsoft.com/office/drawing/2010/main"/>
                  </a:ext>
                </a:extLst>
              </a:blip>
              <a:srcRect/>
              <a:stretch/>
            </p:blipFill>
            <p:spPr>
              <a:xfrm>
                <a:off x="-912666" y="5280509"/>
                <a:ext cx="1471970" cy="1471970"/>
              </a:xfrm>
              <a:prstGeom prst="rect">
                <a:avLst/>
              </a:prstGeom>
            </p:spPr>
          </p:pic>
          <p:pic>
            <p:nvPicPr>
              <p:cNvPr id="39" name="Picture 38">
                <a:extLst>
                  <a:ext uri="{FF2B5EF4-FFF2-40B4-BE49-F238E27FC236}">
                    <a16:creationId xmlns:a16="http://schemas.microsoft.com/office/drawing/2014/main" id="{CFD4055B-98C1-42DC-BEA0-8A8D16D29E01}"/>
                  </a:ext>
                </a:extLst>
              </p:cNvPr>
              <p:cNvPicPr>
                <a:picLocks noChangeAspect="1"/>
              </p:cNvPicPr>
              <p:nvPr/>
            </p:nvPicPr>
            <p:blipFill rotWithShape="1">
              <a:blip r:embed="rId14">
                <a:extLst>
                  <a:ext uri="{28A0092B-C50C-407E-A947-70E740481C1C}">
                    <a14:useLocalDpi xmlns:a14="http://schemas.microsoft.com/office/drawing/2010/main"/>
                  </a:ext>
                </a:extLst>
              </a:blip>
              <a:srcRect/>
              <a:stretch/>
            </p:blipFill>
            <p:spPr>
              <a:xfrm>
                <a:off x="2113292" y="5280295"/>
                <a:ext cx="1472184" cy="1472184"/>
              </a:xfrm>
              <a:prstGeom prst="rect">
                <a:avLst/>
              </a:prstGeom>
            </p:spPr>
          </p:pic>
          <p:pic>
            <p:nvPicPr>
              <p:cNvPr id="40" name="Picture 39">
                <a:extLst>
                  <a:ext uri="{FF2B5EF4-FFF2-40B4-BE49-F238E27FC236}">
                    <a16:creationId xmlns:a16="http://schemas.microsoft.com/office/drawing/2014/main" id="{4B9F5B5B-3173-42C0-BC4E-E0A1B7154B88}"/>
                  </a:ext>
                </a:extLst>
              </p:cNvPr>
              <p:cNvPicPr>
                <a:picLocks noChangeAspect="1"/>
              </p:cNvPicPr>
              <p:nvPr/>
            </p:nvPicPr>
            <p:blipFill rotWithShape="1">
              <a:blip r:embed="rId15">
                <a:extLst>
                  <a:ext uri="{28A0092B-C50C-407E-A947-70E740481C1C}">
                    <a14:useLocalDpi xmlns:a14="http://schemas.microsoft.com/office/drawing/2010/main"/>
                  </a:ext>
                </a:extLst>
              </a:blip>
              <a:srcRect/>
              <a:stretch/>
            </p:blipFill>
            <p:spPr>
              <a:xfrm>
                <a:off x="3626378" y="5280295"/>
                <a:ext cx="1472184" cy="1472184"/>
              </a:xfrm>
              <a:prstGeom prst="rect">
                <a:avLst/>
              </a:prstGeom>
            </p:spPr>
          </p:pic>
          <p:pic>
            <p:nvPicPr>
              <p:cNvPr id="41" name="Picture 40">
                <a:extLst>
                  <a:ext uri="{FF2B5EF4-FFF2-40B4-BE49-F238E27FC236}">
                    <a16:creationId xmlns:a16="http://schemas.microsoft.com/office/drawing/2014/main" id="{564C29F0-A1F0-4796-BDE0-980F59E68944}"/>
                  </a:ext>
                </a:extLst>
              </p:cNvPr>
              <p:cNvPicPr>
                <a:picLocks noChangeAspect="1"/>
              </p:cNvPicPr>
              <p:nvPr/>
            </p:nvPicPr>
            <p:blipFill rotWithShape="1">
              <a:blip r:embed="rId16">
                <a:extLst>
                  <a:ext uri="{28A0092B-C50C-407E-A947-70E740481C1C}">
                    <a14:useLocalDpi xmlns:a14="http://schemas.microsoft.com/office/drawing/2010/main"/>
                  </a:ext>
                </a:extLst>
              </a:blip>
              <a:srcRect/>
              <a:stretch/>
            </p:blipFill>
            <p:spPr>
              <a:xfrm>
                <a:off x="5139464" y="5280295"/>
                <a:ext cx="1472184" cy="1472184"/>
              </a:xfrm>
              <a:prstGeom prst="rect">
                <a:avLst/>
              </a:prstGeom>
            </p:spPr>
          </p:pic>
          <p:pic>
            <p:nvPicPr>
              <p:cNvPr id="42" name="Picture 41">
                <a:extLst>
                  <a:ext uri="{FF2B5EF4-FFF2-40B4-BE49-F238E27FC236}">
                    <a16:creationId xmlns:a16="http://schemas.microsoft.com/office/drawing/2014/main" id="{0E92D115-8198-4012-8DCB-C5E8B001117C}"/>
                  </a:ext>
                </a:extLst>
              </p:cNvPr>
              <p:cNvPicPr>
                <a:picLocks noChangeAspect="1"/>
              </p:cNvPicPr>
              <p:nvPr/>
            </p:nvPicPr>
            <p:blipFill rotWithShape="1">
              <a:blip r:embed="rId17">
                <a:extLst>
                  <a:ext uri="{28A0092B-C50C-407E-A947-70E740481C1C}">
                    <a14:useLocalDpi xmlns:a14="http://schemas.microsoft.com/office/drawing/2010/main"/>
                  </a:ext>
                </a:extLst>
              </a:blip>
              <a:srcRect/>
              <a:stretch/>
            </p:blipFill>
            <p:spPr>
              <a:xfrm>
                <a:off x="6652548" y="5280295"/>
                <a:ext cx="1472184" cy="1472184"/>
              </a:xfrm>
              <a:prstGeom prst="rect">
                <a:avLst/>
              </a:prstGeom>
            </p:spPr>
          </p:pic>
          <p:pic>
            <p:nvPicPr>
              <p:cNvPr id="43" name="Picture 42">
                <a:extLst>
                  <a:ext uri="{FF2B5EF4-FFF2-40B4-BE49-F238E27FC236}">
                    <a16:creationId xmlns:a16="http://schemas.microsoft.com/office/drawing/2014/main" id="{E8BDD4BE-1465-4CAB-B21B-2C718DD14662}"/>
                  </a:ext>
                </a:extLst>
              </p:cNvPr>
              <p:cNvPicPr>
                <a:picLocks noChangeAspect="1"/>
              </p:cNvPicPr>
              <p:nvPr/>
            </p:nvPicPr>
            <p:blipFill rotWithShape="1">
              <a:blip r:embed="rId18">
                <a:extLst>
                  <a:ext uri="{28A0092B-C50C-407E-A947-70E740481C1C}">
                    <a14:useLocalDpi xmlns:a14="http://schemas.microsoft.com/office/drawing/2010/main"/>
                  </a:ext>
                </a:extLst>
              </a:blip>
              <a:srcRect/>
              <a:stretch/>
            </p:blipFill>
            <p:spPr>
              <a:xfrm>
                <a:off x="600206" y="5280295"/>
                <a:ext cx="1472184" cy="1472184"/>
              </a:xfrm>
              <a:prstGeom prst="rect">
                <a:avLst/>
              </a:prstGeom>
            </p:spPr>
          </p:pic>
        </p:grpSp>
      </p:grpSp>
    </p:spTree>
    <p:extLst>
      <p:ext uri="{BB962C8B-B14F-4D97-AF65-F5344CB8AC3E}">
        <p14:creationId xmlns:p14="http://schemas.microsoft.com/office/powerpoint/2010/main" val="109687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90893-B002-3C4F-B1CF-EBCDCC5C4376}"/>
              </a:ext>
            </a:extLst>
          </p:cNvPr>
          <p:cNvSpPr>
            <a:spLocks noGrp="1"/>
          </p:cNvSpPr>
          <p:nvPr>
            <p:ph type="title"/>
          </p:nvPr>
        </p:nvSpPr>
        <p:spPr/>
        <p:txBody>
          <a:bodyPr/>
          <a:lstStyle/>
          <a:p>
            <a:r>
              <a:rPr lang="en-US" dirty="0"/>
              <a:t>Photos of Protected Image</a:t>
            </a:r>
          </a:p>
        </p:txBody>
      </p:sp>
      <p:pic>
        <p:nvPicPr>
          <p:cNvPr id="9" name="Picture 8">
            <a:extLst>
              <a:ext uri="{FF2B5EF4-FFF2-40B4-BE49-F238E27FC236}">
                <a16:creationId xmlns:a16="http://schemas.microsoft.com/office/drawing/2014/main" id="{11069E11-4752-AA4E-8F63-C4AE8AB7A8F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Lst>
          </a:blip>
          <a:stretch>
            <a:fillRect/>
          </a:stretch>
        </p:blipFill>
        <p:spPr>
          <a:xfrm>
            <a:off x="1683484" y="1075926"/>
            <a:ext cx="2330012" cy="2308337"/>
          </a:xfrm>
          <a:prstGeom prst="rect">
            <a:avLst/>
          </a:prstGeom>
        </p:spPr>
      </p:pic>
      <p:pic>
        <p:nvPicPr>
          <p:cNvPr id="11" name="Picture 10">
            <a:extLst>
              <a:ext uri="{FF2B5EF4-FFF2-40B4-BE49-F238E27FC236}">
                <a16:creationId xmlns:a16="http://schemas.microsoft.com/office/drawing/2014/main" id="{17BA0336-DB66-2146-9490-6B4707DDD0E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l="308" t="1604" r="3099" b="1953"/>
          <a:stretch/>
        </p:blipFill>
        <p:spPr>
          <a:xfrm>
            <a:off x="8687115" y="1072907"/>
            <a:ext cx="1750365" cy="2313701"/>
          </a:xfrm>
          <a:prstGeom prst="rect">
            <a:avLst/>
          </a:prstGeom>
        </p:spPr>
      </p:pic>
      <p:pic>
        <p:nvPicPr>
          <p:cNvPr id="12" name="Picture 11">
            <a:extLst>
              <a:ext uri="{FF2B5EF4-FFF2-40B4-BE49-F238E27FC236}">
                <a16:creationId xmlns:a16="http://schemas.microsoft.com/office/drawing/2014/main" id="{EDF8D7E4-F189-E14F-912C-5089B84B77D6}"/>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l="1449" t="1697" r="1571" b="1697"/>
          <a:stretch/>
        </p:blipFill>
        <p:spPr>
          <a:xfrm>
            <a:off x="5016842" y="1077495"/>
            <a:ext cx="2307110" cy="2312914"/>
          </a:xfrm>
          <a:prstGeom prst="rect">
            <a:avLst/>
          </a:prstGeom>
        </p:spPr>
      </p:pic>
      <p:grpSp>
        <p:nvGrpSpPr>
          <p:cNvPr id="18" name="Group 17">
            <a:extLst>
              <a:ext uri="{FF2B5EF4-FFF2-40B4-BE49-F238E27FC236}">
                <a16:creationId xmlns:a16="http://schemas.microsoft.com/office/drawing/2014/main" id="{8287945B-E3BF-B740-B9FB-8D2AAEC0F28E}"/>
              </a:ext>
            </a:extLst>
          </p:cNvPr>
          <p:cNvGrpSpPr/>
          <p:nvPr/>
        </p:nvGrpSpPr>
        <p:grpSpPr>
          <a:xfrm>
            <a:off x="5065687" y="3793058"/>
            <a:ext cx="2231436" cy="2235103"/>
            <a:chOff x="3529431" y="2334372"/>
            <a:chExt cx="2231436" cy="2235103"/>
          </a:xfrm>
        </p:grpSpPr>
        <p:sp>
          <p:nvSpPr>
            <p:cNvPr id="21" name="Oval 20">
              <a:extLst>
                <a:ext uri="{FF2B5EF4-FFF2-40B4-BE49-F238E27FC236}">
                  <a16:creationId xmlns:a16="http://schemas.microsoft.com/office/drawing/2014/main" id="{B23F5E26-64F4-C84B-841D-FC48D237BD92}"/>
                </a:ext>
              </a:extLst>
            </p:cNvPr>
            <p:cNvSpPr>
              <a:spLocks noChangeAspect="1"/>
            </p:cNvSpPr>
            <p:nvPr/>
          </p:nvSpPr>
          <p:spPr bwMode="auto">
            <a:xfrm>
              <a:off x="3529431" y="2334372"/>
              <a:ext cx="2231436" cy="2231136"/>
            </a:xfrm>
            <a:prstGeom prst="ellipse">
              <a:avLst/>
            </a:prstGeom>
            <a:solidFill>
              <a:schemeClr val="tx2">
                <a:lumMod val="20000"/>
                <a:lumOff val="80000"/>
              </a:schemeClr>
            </a:solidFill>
            <a:ln w="19050" cap="flat">
              <a:noFill/>
              <a:prstDash val="solid"/>
              <a:round/>
              <a:headEnd/>
              <a:tailEnd/>
            </a:ln>
            <a:effectLst/>
          </p:spPr>
          <p:txBody>
            <a:bodyPr wrap="square" rtlCol="0" anchor="ctr">
              <a:noAutofit/>
            </a:bodyPr>
            <a:lstStyle/>
            <a:p>
              <a:pPr algn="ctr"/>
              <a:endParaRPr lang="en-US" dirty="0"/>
            </a:p>
          </p:txBody>
        </p:sp>
        <p:sp>
          <p:nvSpPr>
            <p:cNvPr id="22" name="Oval 21">
              <a:extLst>
                <a:ext uri="{FF2B5EF4-FFF2-40B4-BE49-F238E27FC236}">
                  <a16:creationId xmlns:a16="http://schemas.microsoft.com/office/drawing/2014/main" id="{7EA2D5A6-0746-EC40-92F6-AABD014F37C1}"/>
                </a:ext>
              </a:extLst>
            </p:cNvPr>
            <p:cNvSpPr>
              <a:spLocks noChangeAspect="1"/>
            </p:cNvSpPr>
            <p:nvPr/>
          </p:nvSpPr>
          <p:spPr>
            <a:xfrm>
              <a:off x="3537183" y="2362393"/>
              <a:ext cx="2207081" cy="220708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9" name="Curved Connector 18">
            <a:extLst>
              <a:ext uri="{FF2B5EF4-FFF2-40B4-BE49-F238E27FC236}">
                <a16:creationId xmlns:a16="http://schemas.microsoft.com/office/drawing/2014/main" id="{ACE36329-BC69-0F4C-A0DF-787FC5894B44}"/>
              </a:ext>
            </a:extLst>
          </p:cNvPr>
          <p:cNvCxnSpPr>
            <a:cxnSpLocks/>
            <a:endCxn id="20" idx="1"/>
          </p:cNvCxnSpPr>
          <p:nvPr/>
        </p:nvCxnSpPr>
        <p:spPr>
          <a:xfrm>
            <a:off x="7084239" y="4979283"/>
            <a:ext cx="481539" cy="319846"/>
          </a:xfrm>
          <a:prstGeom prst="curved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CBB84F3-F73E-B84D-965D-471E86C9499E}"/>
              </a:ext>
            </a:extLst>
          </p:cNvPr>
          <p:cNvCxnSpPr>
            <a:cxnSpLocks/>
          </p:cNvCxnSpPr>
          <p:nvPr/>
        </p:nvCxnSpPr>
        <p:spPr>
          <a:xfrm>
            <a:off x="1948544" y="6028160"/>
            <a:ext cx="709884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1321A1A-1A88-D140-8E55-25760507DA6E}"/>
              </a:ext>
            </a:extLst>
          </p:cNvPr>
          <p:cNvCxnSpPr/>
          <p:nvPr/>
        </p:nvCxnSpPr>
        <p:spPr>
          <a:xfrm flipH="1">
            <a:off x="6175713" y="5919617"/>
            <a:ext cx="2534" cy="2145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13A77521-ED05-6C47-97D9-D0B5B4DBB8F0}"/>
                  </a:ext>
                </a:extLst>
              </p:cNvPr>
              <p:cNvSpPr txBox="1"/>
              <p:nvPr/>
            </p:nvSpPr>
            <p:spPr>
              <a:xfrm>
                <a:off x="5939538" y="6070734"/>
                <a:ext cx="47711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𝐺</m:t>
                      </m:r>
                    </m:oMath>
                  </m:oMathPara>
                </a14:m>
                <a:endParaRPr lang="en-US" sz="2400" dirty="0"/>
              </a:p>
            </p:txBody>
          </p:sp>
        </mc:Choice>
        <mc:Fallback xmlns="">
          <p:sp>
            <p:nvSpPr>
              <p:cNvPr id="25" name="TextBox 24">
                <a:extLst>
                  <a:ext uri="{FF2B5EF4-FFF2-40B4-BE49-F238E27FC236}">
                    <a16:creationId xmlns:a16="http://schemas.microsoft.com/office/drawing/2014/main" id="{13A77521-ED05-6C47-97D9-D0B5B4DBB8F0}"/>
                  </a:ext>
                </a:extLst>
              </p:cNvPr>
              <p:cNvSpPr txBox="1">
                <a:spLocks noRot="1" noChangeAspect="1" noMove="1" noResize="1" noEditPoints="1" noAdjustHandles="1" noChangeArrowheads="1" noChangeShapeType="1" noTextEdit="1"/>
              </p:cNvSpPr>
              <p:nvPr/>
            </p:nvSpPr>
            <p:spPr>
              <a:xfrm>
                <a:off x="5939538" y="6070734"/>
                <a:ext cx="477118" cy="461665"/>
              </a:xfrm>
              <a:prstGeom prst="rect">
                <a:avLst/>
              </a:prstGeom>
              <a:blipFill>
                <a:blip r:embed="rId9"/>
                <a:stretch>
                  <a:fillRect/>
                </a:stretch>
              </a:blipFill>
            </p:spPr>
            <p:txBody>
              <a:bodyPr/>
              <a:lstStyle/>
              <a:p>
                <a:r>
                  <a:rPr lang="en-US">
                    <a:noFill/>
                  </a:rPr>
                  <a:t> </a:t>
                </a:r>
              </a:p>
            </p:txBody>
          </p:sp>
        </mc:Fallback>
      </mc:AlternateContent>
      <p:sp>
        <p:nvSpPr>
          <p:cNvPr id="26" name="Arc 25">
            <a:extLst>
              <a:ext uri="{FF2B5EF4-FFF2-40B4-BE49-F238E27FC236}">
                <a16:creationId xmlns:a16="http://schemas.microsoft.com/office/drawing/2014/main" id="{30AF58C0-3E38-644F-9333-7C8C24CD9CB9}"/>
              </a:ext>
            </a:extLst>
          </p:cNvPr>
          <p:cNvSpPr>
            <a:spLocks noChangeAspect="1"/>
          </p:cNvSpPr>
          <p:nvPr/>
        </p:nvSpPr>
        <p:spPr>
          <a:xfrm>
            <a:off x="5072172" y="4908626"/>
            <a:ext cx="2207081" cy="2207082"/>
          </a:xfrm>
          <a:prstGeom prst="arc">
            <a:avLst>
              <a:gd name="adj1" fmla="val 10784583"/>
              <a:gd name="adj2" fmla="val 0"/>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Oval 28">
            <a:extLst>
              <a:ext uri="{FF2B5EF4-FFF2-40B4-BE49-F238E27FC236}">
                <a16:creationId xmlns:a16="http://schemas.microsoft.com/office/drawing/2014/main" id="{6CD33E1B-4A00-0A4B-B9F9-C8365E03F205}"/>
              </a:ext>
            </a:extLst>
          </p:cNvPr>
          <p:cNvSpPr/>
          <p:nvPr/>
        </p:nvSpPr>
        <p:spPr>
          <a:xfrm>
            <a:off x="6130857" y="4858485"/>
            <a:ext cx="89713" cy="89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Curved Connector 29">
            <a:extLst>
              <a:ext uri="{FF2B5EF4-FFF2-40B4-BE49-F238E27FC236}">
                <a16:creationId xmlns:a16="http://schemas.microsoft.com/office/drawing/2014/main" id="{76FE3CE1-30B4-7D4A-A5EB-041AC8D3A163}"/>
              </a:ext>
            </a:extLst>
          </p:cNvPr>
          <p:cNvCxnSpPr/>
          <p:nvPr/>
        </p:nvCxnSpPr>
        <p:spPr>
          <a:xfrm rot="1800000">
            <a:off x="7169681" y="5953123"/>
            <a:ext cx="438068" cy="362099"/>
          </a:xfrm>
          <a:prstGeom prst="curved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A6A18C4A-6F1A-9744-B0EA-02AA2731F6A1}"/>
                  </a:ext>
                </a:extLst>
              </p:cNvPr>
              <p:cNvSpPr txBox="1"/>
              <p:nvPr/>
            </p:nvSpPr>
            <p:spPr>
              <a:xfrm>
                <a:off x="5543466" y="4338469"/>
                <a:ext cx="48724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𝑈</m:t>
                      </m:r>
                    </m:oMath>
                  </m:oMathPara>
                </a14:m>
                <a:endParaRPr lang="en-US" sz="2400" dirty="0"/>
              </a:p>
            </p:txBody>
          </p:sp>
        </mc:Choice>
        <mc:Fallback xmlns="">
          <p:sp>
            <p:nvSpPr>
              <p:cNvPr id="31" name="TextBox 30">
                <a:extLst>
                  <a:ext uri="{FF2B5EF4-FFF2-40B4-BE49-F238E27FC236}">
                    <a16:creationId xmlns:a16="http://schemas.microsoft.com/office/drawing/2014/main" id="{A6A18C4A-6F1A-9744-B0EA-02AA2731F6A1}"/>
                  </a:ext>
                </a:extLst>
              </p:cNvPr>
              <p:cNvSpPr txBox="1">
                <a:spLocks noRot="1" noChangeAspect="1" noMove="1" noResize="1" noEditPoints="1" noAdjustHandles="1" noChangeArrowheads="1" noChangeShapeType="1" noTextEdit="1"/>
              </p:cNvSpPr>
              <p:nvPr/>
            </p:nvSpPr>
            <p:spPr>
              <a:xfrm>
                <a:off x="5543466" y="4338469"/>
                <a:ext cx="487249" cy="461665"/>
              </a:xfrm>
              <a:prstGeom prst="rect">
                <a:avLst/>
              </a:prstGeom>
              <a:blipFill>
                <a:blip r:embed="rId10"/>
                <a:stretch>
                  <a:fillRect/>
                </a:stretch>
              </a:blipFill>
            </p:spPr>
            <p:txBody>
              <a:bodyPr/>
              <a:lstStyle/>
              <a:p>
                <a:r>
                  <a:rPr lang="en-US">
                    <a:noFill/>
                  </a:rPr>
                  <a:t> </a:t>
                </a:r>
              </a:p>
            </p:txBody>
          </p:sp>
        </mc:Fallback>
      </mc:AlternateContent>
      <p:cxnSp>
        <p:nvCxnSpPr>
          <p:cNvPr id="32" name="Curved Connector 31">
            <a:extLst>
              <a:ext uri="{FF2B5EF4-FFF2-40B4-BE49-F238E27FC236}">
                <a16:creationId xmlns:a16="http://schemas.microsoft.com/office/drawing/2014/main" id="{007C74DB-290A-D34B-A453-3D61CA1E9DA9}"/>
              </a:ext>
            </a:extLst>
          </p:cNvPr>
          <p:cNvCxnSpPr/>
          <p:nvPr/>
        </p:nvCxnSpPr>
        <p:spPr>
          <a:xfrm rot="11400000">
            <a:off x="5878414" y="4698584"/>
            <a:ext cx="241331" cy="138988"/>
          </a:xfrm>
          <a:prstGeom prst="curvedConnector3">
            <a:avLst>
              <a:gd name="adj1" fmla="val 42855"/>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6E82FD24-87F4-BC43-9CDA-485B73DC7840}"/>
              </a:ext>
            </a:extLst>
          </p:cNvPr>
          <p:cNvSpPr txBox="1"/>
          <p:nvPr/>
        </p:nvSpPr>
        <p:spPr>
          <a:xfrm>
            <a:off x="7499223" y="6070734"/>
            <a:ext cx="2245232" cy="646331"/>
          </a:xfrm>
          <a:prstGeom prst="rect">
            <a:avLst/>
          </a:prstGeom>
          <a:noFill/>
        </p:spPr>
        <p:txBody>
          <a:bodyPr wrap="square" rtlCol="0">
            <a:spAutoFit/>
          </a:bodyPr>
          <a:lstStyle/>
          <a:p>
            <a:r>
              <a:rPr lang="en-US" dirty="0"/>
              <a:t>Equal to User’s Viewing Dist. </a:t>
            </a:r>
          </a:p>
        </p:txBody>
      </p:sp>
      <p:cxnSp>
        <p:nvCxnSpPr>
          <p:cNvPr id="34" name="Straight Connector 33">
            <a:extLst>
              <a:ext uri="{FF2B5EF4-FFF2-40B4-BE49-F238E27FC236}">
                <a16:creationId xmlns:a16="http://schemas.microsoft.com/office/drawing/2014/main" id="{39D2BB99-3332-2C41-960E-8BA9E2295515}"/>
              </a:ext>
            </a:extLst>
          </p:cNvPr>
          <p:cNvCxnSpPr>
            <a:cxnSpLocks/>
          </p:cNvCxnSpPr>
          <p:nvPr/>
        </p:nvCxnSpPr>
        <p:spPr>
          <a:xfrm>
            <a:off x="1948544" y="3819906"/>
            <a:ext cx="7071589"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414C01F-0BA0-8E4E-A865-06FB8C134274}"/>
              </a:ext>
            </a:extLst>
          </p:cNvPr>
          <p:cNvGrpSpPr/>
          <p:nvPr/>
        </p:nvGrpSpPr>
        <p:grpSpPr>
          <a:xfrm>
            <a:off x="2251303" y="3819906"/>
            <a:ext cx="6132759" cy="4415336"/>
            <a:chOff x="715046" y="2361220"/>
            <a:chExt cx="6132759" cy="4415336"/>
          </a:xfrm>
        </p:grpSpPr>
        <p:cxnSp>
          <p:nvCxnSpPr>
            <p:cNvPr id="36" name="Curved Connector 35">
              <a:extLst>
                <a:ext uri="{FF2B5EF4-FFF2-40B4-BE49-F238E27FC236}">
                  <a16:creationId xmlns:a16="http://schemas.microsoft.com/office/drawing/2014/main" id="{32B7010A-9952-2F4B-9A93-B5652C7E8094}"/>
                </a:ext>
              </a:extLst>
            </p:cNvPr>
            <p:cNvCxnSpPr/>
            <p:nvPr/>
          </p:nvCxnSpPr>
          <p:spPr>
            <a:xfrm rot="1800000">
              <a:off x="2339709" y="4494436"/>
              <a:ext cx="438068" cy="362099"/>
            </a:xfrm>
            <a:prstGeom prst="curved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69474E87-FB1C-914B-9471-72FCB67555CA}"/>
                </a:ext>
              </a:extLst>
            </p:cNvPr>
            <p:cNvGrpSpPr/>
            <p:nvPr/>
          </p:nvGrpSpPr>
          <p:grpSpPr>
            <a:xfrm>
              <a:off x="715046" y="2361220"/>
              <a:ext cx="6132759" cy="4415336"/>
              <a:chOff x="715046" y="2361220"/>
              <a:chExt cx="6132759" cy="4415336"/>
            </a:xfrm>
          </p:grpSpPr>
          <p:sp>
            <p:nvSpPr>
              <p:cNvPr id="38" name="Arc 37">
                <a:extLst>
                  <a:ext uri="{FF2B5EF4-FFF2-40B4-BE49-F238E27FC236}">
                    <a16:creationId xmlns:a16="http://schemas.microsoft.com/office/drawing/2014/main" id="{1F6D7938-108D-CF4C-A2B9-23DEC2E5AE61}"/>
                  </a:ext>
                </a:extLst>
              </p:cNvPr>
              <p:cNvSpPr>
                <a:spLocks noChangeAspect="1"/>
              </p:cNvSpPr>
              <p:nvPr/>
            </p:nvSpPr>
            <p:spPr>
              <a:xfrm>
                <a:off x="2433642" y="2362393"/>
                <a:ext cx="4414163" cy="4414163"/>
              </a:xfrm>
              <a:prstGeom prst="arc">
                <a:avLst>
                  <a:gd name="adj1" fmla="val 10784583"/>
                  <a:gd name="adj2" fmla="val 0"/>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TextBox 40">
                <a:extLst>
                  <a:ext uri="{FF2B5EF4-FFF2-40B4-BE49-F238E27FC236}">
                    <a16:creationId xmlns:a16="http://schemas.microsoft.com/office/drawing/2014/main" id="{4A800911-22E5-FE45-997C-C0E8178DBECF}"/>
                  </a:ext>
                </a:extLst>
              </p:cNvPr>
              <p:cNvSpPr txBox="1"/>
              <p:nvPr/>
            </p:nvSpPr>
            <p:spPr>
              <a:xfrm>
                <a:off x="2610092" y="4619617"/>
                <a:ext cx="2074220" cy="646331"/>
              </a:xfrm>
              <a:prstGeom prst="rect">
                <a:avLst/>
              </a:prstGeom>
              <a:noFill/>
            </p:spPr>
            <p:txBody>
              <a:bodyPr wrap="square" rtlCol="0">
                <a:spAutoFit/>
              </a:bodyPr>
              <a:lstStyle/>
              <a:p>
                <a:r>
                  <a:rPr lang="en-US" dirty="0"/>
                  <a:t>Threat Model</a:t>
                </a:r>
              </a:p>
              <a:p>
                <a:r>
                  <a:rPr lang="en-US" dirty="0"/>
                  <a:t>Visible Range</a:t>
                </a:r>
              </a:p>
            </p:txBody>
          </p:sp>
          <p:cxnSp>
            <p:nvCxnSpPr>
              <p:cNvPr id="42" name="Straight Arrow Connector 41">
                <a:extLst>
                  <a:ext uri="{FF2B5EF4-FFF2-40B4-BE49-F238E27FC236}">
                    <a16:creationId xmlns:a16="http://schemas.microsoft.com/office/drawing/2014/main" id="{0DD3AF7E-CBE6-1947-8C27-A4E1494F9589}"/>
                  </a:ext>
                </a:extLst>
              </p:cNvPr>
              <p:cNvCxnSpPr/>
              <p:nvPr/>
            </p:nvCxnSpPr>
            <p:spPr>
              <a:xfrm>
                <a:off x="715046" y="2361220"/>
                <a:ext cx="0" cy="2206988"/>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01120ECC-C5B8-4243-A7D7-42C82D55AB3F}"/>
                      </a:ext>
                    </a:extLst>
                  </p:cNvPr>
                  <p:cNvSpPr txBox="1"/>
                  <p:nvPr/>
                </p:nvSpPr>
                <p:spPr>
                  <a:xfrm>
                    <a:off x="856328" y="3246468"/>
                    <a:ext cx="95045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charset="0"/>
                                </a:rPr>
                                <m:t>𝑑</m:t>
                              </m:r>
                            </m:e>
                            <m:sub>
                              <m:r>
                                <a:rPr lang="en-US" sz="2400" i="1">
                                  <a:latin typeface="Cambria Math" charset="0"/>
                                </a:rPr>
                                <m:t>𝑚𝑎𝑥</m:t>
                              </m:r>
                            </m:sub>
                          </m:sSub>
                        </m:oMath>
                      </m:oMathPara>
                    </a14:m>
                    <a:endParaRPr lang="en-US" sz="2400" dirty="0"/>
                  </a:p>
                </p:txBody>
              </p:sp>
            </mc:Choice>
            <mc:Fallback xmlns="">
              <p:sp>
                <p:nvSpPr>
                  <p:cNvPr id="43" name="TextBox 42">
                    <a:extLst>
                      <a:ext uri="{FF2B5EF4-FFF2-40B4-BE49-F238E27FC236}">
                        <a16:creationId xmlns:a16="http://schemas.microsoft.com/office/drawing/2014/main" id="{01120ECC-C5B8-4243-A7D7-42C82D55AB3F}"/>
                      </a:ext>
                    </a:extLst>
                  </p:cNvPr>
                  <p:cNvSpPr txBox="1">
                    <a:spLocks noRot="1" noChangeAspect="1" noMove="1" noResize="1" noEditPoints="1" noAdjustHandles="1" noChangeArrowheads="1" noChangeShapeType="1" noTextEdit="1"/>
                  </p:cNvSpPr>
                  <p:nvPr/>
                </p:nvSpPr>
                <p:spPr>
                  <a:xfrm>
                    <a:off x="856328" y="3246468"/>
                    <a:ext cx="950453" cy="461665"/>
                  </a:xfrm>
                  <a:prstGeom prst="rect">
                    <a:avLst/>
                  </a:prstGeom>
                  <a:blipFill>
                    <a:blip r:embed="rId11"/>
                    <a:stretch>
                      <a:fillRect/>
                    </a:stretch>
                  </a:blipFill>
                </p:spPr>
                <p:txBody>
                  <a:bodyPr/>
                  <a:lstStyle/>
                  <a:p>
                    <a:r>
                      <a:rPr lang="en-US">
                        <a:noFill/>
                      </a:rPr>
                      <a:t> </a:t>
                    </a:r>
                  </a:p>
                </p:txBody>
              </p:sp>
            </mc:Fallback>
          </mc:AlternateContent>
        </p:grpSp>
      </p:grpSp>
      <p:cxnSp>
        <p:nvCxnSpPr>
          <p:cNvPr id="47" name="Elbow Connector 46">
            <a:extLst>
              <a:ext uri="{FF2B5EF4-FFF2-40B4-BE49-F238E27FC236}">
                <a16:creationId xmlns:a16="http://schemas.microsoft.com/office/drawing/2014/main" id="{633DF8F4-05AC-5B4D-852F-B072B4AEACDE}"/>
              </a:ext>
            </a:extLst>
          </p:cNvPr>
          <p:cNvCxnSpPr>
            <a:cxnSpLocks/>
            <a:stCxn id="29" idx="0"/>
            <a:endCxn id="9" idx="2"/>
          </p:cNvCxnSpPr>
          <p:nvPr/>
        </p:nvCxnSpPr>
        <p:spPr>
          <a:xfrm rot="16200000" flipV="1">
            <a:off x="3774991" y="2457762"/>
            <a:ext cx="1474222" cy="3327223"/>
          </a:xfrm>
          <a:prstGeom prst="bentConnector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41C15926-A8E2-FB47-A8AF-ED124AD488FB}"/>
              </a:ext>
            </a:extLst>
          </p:cNvPr>
          <p:cNvSpPr/>
          <p:nvPr/>
        </p:nvSpPr>
        <p:spPr>
          <a:xfrm>
            <a:off x="6125542" y="3772439"/>
            <a:ext cx="89713" cy="89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Arrow Connector 54">
            <a:extLst>
              <a:ext uri="{FF2B5EF4-FFF2-40B4-BE49-F238E27FC236}">
                <a16:creationId xmlns:a16="http://schemas.microsoft.com/office/drawing/2014/main" id="{A199F750-3DD4-0A43-921B-C9A72E3E7091}"/>
              </a:ext>
            </a:extLst>
          </p:cNvPr>
          <p:cNvCxnSpPr>
            <a:stCxn id="51" idx="0"/>
            <a:endCxn id="12" idx="2"/>
          </p:cNvCxnSpPr>
          <p:nvPr/>
        </p:nvCxnSpPr>
        <p:spPr>
          <a:xfrm flipH="1" flipV="1">
            <a:off x="6170398" y="3390410"/>
            <a:ext cx="1" cy="38202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6BBDE1F-3167-894A-A30E-1222DAC601EE}"/>
              </a:ext>
            </a:extLst>
          </p:cNvPr>
          <p:cNvSpPr txBox="1"/>
          <p:nvPr/>
        </p:nvSpPr>
        <p:spPr>
          <a:xfrm>
            <a:off x="7565778" y="4975964"/>
            <a:ext cx="2496023" cy="646331"/>
          </a:xfrm>
          <a:prstGeom prst="rect">
            <a:avLst/>
          </a:prstGeom>
          <a:solidFill>
            <a:schemeClr val="bg1"/>
          </a:solidFill>
        </p:spPr>
        <p:txBody>
          <a:bodyPr wrap="square" rtlCol="0">
            <a:spAutoFit/>
          </a:bodyPr>
          <a:lstStyle/>
          <a:p>
            <a:r>
              <a:rPr lang="en-US" dirty="0"/>
              <a:t>Visible Range of Our Scheme </a:t>
            </a:r>
          </a:p>
        </p:txBody>
      </p:sp>
      <p:sp>
        <p:nvSpPr>
          <p:cNvPr id="57" name="Oval 56">
            <a:extLst>
              <a:ext uri="{FF2B5EF4-FFF2-40B4-BE49-F238E27FC236}">
                <a16:creationId xmlns:a16="http://schemas.microsoft.com/office/drawing/2014/main" id="{8048BB6C-23A6-4D42-A6ED-2BA3C6D2821F}"/>
              </a:ext>
            </a:extLst>
          </p:cNvPr>
          <p:cNvSpPr/>
          <p:nvPr/>
        </p:nvSpPr>
        <p:spPr>
          <a:xfrm>
            <a:off x="7818141" y="4564568"/>
            <a:ext cx="89713" cy="89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Elbow Connector 57">
            <a:extLst>
              <a:ext uri="{FF2B5EF4-FFF2-40B4-BE49-F238E27FC236}">
                <a16:creationId xmlns:a16="http://schemas.microsoft.com/office/drawing/2014/main" id="{16216B15-28FF-C145-93F3-E7905029A897}"/>
              </a:ext>
            </a:extLst>
          </p:cNvPr>
          <p:cNvCxnSpPr>
            <a:cxnSpLocks/>
            <a:stCxn id="57" idx="6"/>
            <a:endCxn id="11" idx="2"/>
          </p:cNvCxnSpPr>
          <p:nvPr/>
        </p:nvCxnSpPr>
        <p:spPr>
          <a:xfrm flipV="1">
            <a:off x="7907853" y="3386608"/>
            <a:ext cx="1654444" cy="1222817"/>
          </a:xfrm>
          <a:prstGeom prst="bentConnector2">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454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311F8-2FB2-4F05-BAED-D517B2B1D43F}"/>
              </a:ext>
            </a:extLst>
          </p:cNvPr>
          <p:cNvSpPr>
            <a:spLocks noGrp="1"/>
          </p:cNvSpPr>
          <p:nvPr>
            <p:ph type="title"/>
          </p:nvPr>
        </p:nvSpPr>
        <p:spPr/>
        <p:txBody>
          <a:bodyPr/>
          <a:lstStyle/>
          <a:p>
            <a:r>
              <a:rPr lang="en-US" dirty="0"/>
              <a:t>And There is One More Challenge</a:t>
            </a:r>
          </a:p>
        </p:txBody>
      </p:sp>
      <p:sp>
        <p:nvSpPr>
          <p:cNvPr id="3" name="Content Placeholder 2">
            <a:extLst>
              <a:ext uri="{FF2B5EF4-FFF2-40B4-BE49-F238E27FC236}">
                <a16:creationId xmlns:a16="http://schemas.microsoft.com/office/drawing/2014/main" id="{EB9DA294-BEB4-42CF-B144-8DC55273F022}"/>
              </a:ext>
            </a:extLst>
          </p:cNvPr>
          <p:cNvSpPr>
            <a:spLocks noGrp="1"/>
          </p:cNvSpPr>
          <p:nvPr>
            <p:ph idx="1"/>
          </p:nvPr>
        </p:nvSpPr>
        <p:spPr/>
        <p:txBody>
          <a:bodyPr/>
          <a:lstStyle/>
          <a:p>
            <a:r>
              <a:rPr lang="en-US" dirty="0">
                <a:solidFill>
                  <a:schemeClr val="bg1">
                    <a:lumMod val="75000"/>
                  </a:schemeClr>
                </a:solidFill>
              </a:rPr>
              <a:t>Protection without blockage </a:t>
            </a:r>
            <a:r>
              <a:rPr lang="en-US">
                <a:solidFill>
                  <a:schemeClr val="bg1">
                    <a:lumMod val="75000"/>
                  </a:schemeClr>
                </a:solidFill>
              </a:rPr>
              <a:t>of information</a:t>
            </a:r>
            <a:endParaRPr lang="en-US" dirty="0">
              <a:solidFill>
                <a:schemeClr val="bg1">
                  <a:lumMod val="75000"/>
                </a:schemeClr>
              </a:solidFill>
            </a:endParaRPr>
          </a:p>
          <a:p>
            <a:pPr lvl="1"/>
            <a:endParaRPr lang="en-US" dirty="0">
              <a:solidFill>
                <a:schemeClr val="bg1">
                  <a:lumMod val="75000"/>
                </a:schemeClr>
              </a:solidFill>
            </a:endParaRPr>
          </a:p>
          <a:p>
            <a:r>
              <a:rPr lang="en-US" dirty="0">
                <a:solidFill>
                  <a:schemeClr val="bg1">
                    <a:lumMod val="75000"/>
                  </a:schemeClr>
                </a:solidFill>
              </a:rPr>
              <a:t>Protection guarantee</a:t>
            </a:r>
          </a:p>
          <a:p>
            <a:pPr lvl="1"/>
            <a:endParaRPr lang="en-US" dirty="0"/>
          </a:p>
          <a:p>
            <a:r>
              <a:rPr lang="en-US" dirty="0"/>
              <a:t>User experience</a:t>
            </a:r>
          </a:p>
          <a:p>
            <a:pPr lvl="1"/>
            <a:r>
              <a:rPr lang="en-US" dirty="0">
                <a:solidFill>
                  <a:srgbClr val="C00000"/>
                </a:solidFill>
              </a:rPr>
              <a:t>Edge enhancement</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279887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HideText</a:t>
            </a:r>
            <a:endParaRPr lang="en-US" dirty="0"/>
          </a:p>
        </p:txBody>
      </p:sp>
      <p:grpSp>
        <p:nvGrpSpPr>
          <p:cNvPr id="18" name="Group 17"/>
          <p:cNvGrpSpPr/>
          <p:nvPr/>
        </p:nvGrpSpPr>
        <p:grpSpPr>
          <a:xfrm>
            <a:off x="5305543" y="4145256"/>
            <a:ext cx="4298358" cy="2378549"/>
            <a:chOff x="1982269" y="4145256"/>
            <a:chExt cx="4298358" cy="2378549"/>
          </a:xfrm>
        </p:grpSpPr>
        <p:pic>
          <p:nvPicPr>
            <p:cNvPr id="5" name="Picture 4"/>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736609" y="4145256"/>
              <a:ext cx="3544018" cy="2378549"/>
            </a:xfrm>
            <a:prstGeom prst="rect">
              <a:avLst/>
            </a:prstGeom>
          </p:spPr>
        </p:pic>
        <p:sp>
          <p:nvSpPr>
            <p:cNvPr id="7" name="TextBox 6"/>
            <p:cNvSpPr txBox="1"/>
            <p:nvPr/>
          </p:nvSpPr>
          <p:spPr>
            <a:xfrm>
              <a:off x="1982269" y="4765597"/>
              <a:ext cx="559769" cy="861774"/>
            </a:xfrm>
            <a:prstGeom prst="rect">
              <a:avLst/>
            </a:prstGeom>
            <a:noFill/>
          </p:spPr>
          <p:txBody>
            <a:bodyPr wrap="none" rtlCol="0">
              <a:spAutoFit/>
            </a:bodyPr>
            <a:lstStyle/>
            <a:p>
              <a:r>
                <a:rPr lang="en-US" sz="5000" dirty="0"/>
                <a:t>+</a:t>
              </a:r>
            </a:p>
          </p:txBody>
        </p:sp>
      </p:grpSp>
      <p:sp>
        <p:nvSpPr>
          <p:cNvPr id="12" name="TextBox 11"/>
          <p:cNvSpPr txBox="1"/>
          <p:nvPr/>
        </p:nvSpPr>
        <p:spPr>
          <a:xfrm>
            <a:off x="1599340" y="1028245"/>
            <a:ext cx="3384260" cy="1862048"/>
          </a:xfrm>
          <a:prstGeom prst="rect">
            <a:avLst/>
          </a:prstGeom>
          <a:noFill/>
        </p:spPr>
        <p:txBody>
          <a:bodyPr wrap="none" rtlCol="0">
            <a:spAutoFit/>
          </a:bodyPr>
          <a:lstStyle/>
          <a:p>
            <a:r>
              <a:rPr lang="en-US" sz="11500" dirty="0"/>
              <a:t>book</a:t>
            </a:r>
          </a:p>
        </p:txBody>
      </p:sp>
      <p:grpSp>
        <p:nvGrpSpPr>
          <p:cNvPr id="17" name="Group 16"/>
          <p:cNvGrpSpPr/>
          <p:nvPr/>
        </p:nvGrpSpPr>
        <p:grpSpPr>
          <a:xfrm>
            <a:off x="1599340" y="2788920"/>
            <a:ext cx="2494530" cy="3425152"/>
            <a:chOff x="-30307" y="2788920"/>
            <a:chExt cx="2494530" cy="3425152"/>
          </a:xfrm>
        </p:grpSpPr>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3951" b="89970" l="0" r="97647">
                          <a14:foregroundMark x1="54706" y1="28875" x2="54706" y2="28875"/>
                          <a14:foregroundMark x1="38235" y1="29483" x2="38235" y2="29483"/>
                          <a14:foregroundMark x1="65882" y1="30091" x2="65882" y2="30091"/>
                        </a14:backgroundRemoval>
                      </a14:imgEffect>
                    </a14:imgLayer>
                  </a14:imgProps>
                </a:ext>
                <a:ext uri="{28A0092B-C50C-407E-A947-70E740481C1C}">
                  <a14:useLocalDpi xmlns:a14="http://schemas.microsoft.com/office/drawing/2010/main"/>
                </a:ext>
              </a:extLst>
            </a:blip>
            <a:srcRect/>
            <a:stretch/>
          </p:blipFill>
          <p:spPr>
            <a:xfrm>
              <a:off x="-30307" y="4178897"/>
              <a:ext cx="1048922" cy="2035175"/>
            </a:xfrm>
            <a:prstGeom prst="rect">
              <a:avLst/>
            </a:prstGeom>
          </p:spPr>
        </p:pic>
        <p:sp>
          <p:nvSpPr>
            <p:cNvPr id="13" name="Right Arrow 12"/>
            <p:cNvSpPr/>
            <p:nvPr/>
          </p:nvSpPr>
          <p:spPr>
            <a:xfrm rot="5400000">
              <a:off x="1316651" y="2281428"/>
              <a:ext cx="640080" cy="1655064"/>
            </a:xfrm>
            <a:prstGeom prst="rightArrow">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p:cNvSpPr txBox="1"/>
          <p:nvPr/>
        </p:nvSpPr>
        <p:spPr>
          <a:xfrm>
            <a:off x="6722317" y="6393259"/>
            <a:ext cx="2210862" cy="369332"/>
          </a:xfrm>
          <a:prstGeom prst="rect">
            <a:avLst/>
          </a:prstGeom>
          <a:noFill/>
        </p:spPr>
        <p:txBody>
          <a:bodyPr wrap="none" rtlCol="0">
            <a:spAutoFit/>
          </a:bodyPr>
          <a:lstStyle/>
          <a:p>
            <a:r>
              <a:rPr lang="en-US" dirty="0"/>
              <a:t>Enhance readability</a:t>
            </a:r>
          </a:p>
        </p:txBody>
      </p:sp>
      <p:grpSp>
        <p:nvGrpSpPr>
          <p:cNvPr id="19" name="Group 18"/>
          <p:cNvGrpSpPr/>
          <p:nvPr/>
        </p:nvGrpSpPr>
        <p:grpSpPr>
          <a:xfrm>
            <a:off x="5981471" y="1015719"/>
            <a:ext cx="3779615" cy="2462922"/>
            <a:chOff x="3653013" y="1896328"/>
            <a:chExt cx="3779615" cy="2462922"/>
          </a:xfrm>
        </p:grpSpPr>
        <p:pic>
          <p:nvPicPr>
            <p:cNvPr id="11" name="Picture 10"/>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653013" y="1896328"/>
              <a:ext cx="3779615" cy="1725951"/>
            </a:xfrm>
            <a:prstGeom prst="rect">
              <a:avLst/>
            </a:prstGeom>
          </p:spPr>
        </p:pic>
        <p:sp>
          <p:nvSpPr>
            <p:cNvPr id="16" name="Right Arrow 15"/>
            <p:cNvSpPr/>
            <p:nvPr/>
          </p:nvSpPr>
          <p:spPr>
            <a:xfrm rot="16200000">
              <a:off x="5224767" y="3215336"/>
              <a:ext cx="636106" cy="1651722"/>
            </a:xfrm>
            <a:prstGeom prst="rightArrow">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p:cNvGrpSpPr/>
          <p:nvPr/>
        </p:nvGrpSpPr>
        <p:grpSpPr>
          <a:xfrm>
            <a:off x="2859817" y="4141006"/>
            <a:ext cx="2308453" cy="2039112"/>
            <a:chOff x="4378886" y="4141005"/>
            <a:chExt cx="2308453" cy="2039112"/>
          </a:xfrm>
        </p:grpSpPr>
        <p:sp>
          <p:nvSpPr>
            <p:cNvPr id="20" name="TextBox 19"/>
            <p:cNvSpPr txBox="1"/>
            <p:nvPr/>
          </p:nvSpPr>
          <p:spPr>
            <a:xfrm>
              <a:off x="4378886" y="4705339"/>
              <a:ext cx="813043" cy="861774"/>
            </a:xfrm>
            <a:prstGeom prst="rect">
              <a:avLst/>
            </a:prstGeom>
            <a:noFill/>
          </p:spPr>
          <p:txBody>
            <a:bodyPr wrap="none" rtlCol="0">
              <a:spAutoFit/>
            </a:bodyPr>
            <a:lstStyle/>
            <a:p>
              <a:r>
                <a:rPr lang="en-US" sz="5000" dirty="0">
                  <a:sym typeface="Wingdings" panose="05000000000000000000" pitchFamily="2" charset="2"/>
                </a:rPr>
                <a:t></a:t>
              </a:r>
              <a:endParaRPr lang="en-US" sz="5000" dirty="0"/>
            </a:p>
          </p:txBody>
        </p:sp>
        <p:pic>
          <p:nvPicPr>
            <p:cNvPr id="21" name="Picture 20"/>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5571765" y="4141005"/>
              <a:ext cx="1115574" cy="2039112"/>
            </a:xfrm>
            <a:prstGeom prst="rect">
              <a:avLst/>
            </a:prstGeom>
          </p:spPr>
        </p:pic>
      </p:grpSp>
      <p:sp>
        <p:nvSpPr>
          <p:cNvPr id="23" name="TextBox 22"/>
          <p:cNvSpPr txBox="1"/>
          <p:nvPr/>
        </p:nvSpPr>
        <p:spPr>
          <a:xfrm>
            <a:off x="3752322" y="6393259"/>
            <a:ext cx="1672253" cy="369332"/>
          </a:xfrm>
          <a:prstGeom prst="rect">
            <a:avLst/>
          </a:prstGeom>
          <a:noFill/>
        </p:spPr>
        <p:txBody>
          <a:bodyPr wrap="none" rtlCol="0">
            <a:spAutoFit/>
          </a:bodyPr>
          <a:lstStyle/>
          <a:p>
            <a:r>
              <a:rPr lang="en-US" dirty="0"/>
              <a:t>Add protection</a:t>
            </a:r>
          </a:p>
        </p:txBody>
      </p:sp>
      <p:grpSp>
        <p:nvGrpSpPr>
          <p:cNvPr id="15" name="Group 14"/>
          <p:cNvGrpSpPr/>
          <p:nvPr/>
        </p:nvGrpSpPr>
        <p:grpSpPr>
          <a:xfrm>
            <a:off x="9948399" y="4178895"/>
            <a:ext cx="2152302" cy="2445727"/>
            <a:chOff x="7223879" y="4795416"/>
            <a:chExt cx="1156796" cy="1314503"/>
          </a:xfrm>
        </p:grpSpPr>
        <p:cxnSp>
          <p:nvCxnSpPr>
            <p:cNvPr id="24" name="Straight Connector 23"/>
            <p:cNvCxnSpPr>
              <a:cxnSpLocks/>
            </p:cNvCxnSpPr>
            <p:nvPr/>
          </p:nvCxnSpPr>
          <p:spPr>
            <a:xfrm flipV="1">
              <a:off x="7247874" y="4795416"/>
              <a:ext cx="0" cy="1001933"/>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bwMode="auto">
            <a:xfrm>
              <a:off x="7616877" y="5178312"/>
              <a:ext cx="197398" cy="619037"/>
            </a:xfrm>
            <a:prstGeom prst="rect">
              <a:avLst/>
            </a:prstGeom>
            <a:solidFill>
              <a:schemeClr val="bg1">
                <a:lumMod val="85000"/>
              </a:schemeClr>
            </a:solidFill>
            <a:ln w="19050" cap="flat">
              <a:noFill/>
              <a:prstDash val="solid"/>
              <a:round/>
              <a:headEnd/>
              <a:tailEnd/>
            </a:ln>
            <a:effectLst/>
          </p:spPr>
          <p:txBody>
            <a:bodyPr wrap="square" rtlCol="0" anchor="ctr">
              <a:noAutofit/>
            </a:bodyPr>
            <a:lstStyle/>
            <a:p>
              <a:pPr algn="ctr"/>
              <a:endParaRPr lang="en-US" dirty="0"/>
            </a:p>
          </p:txBody>
        </p:sp>
        <p:sp>
          <p:nvSpPr>
            <p:cNvPr id="26" name="Rectangle 25"/>
            <p:cNvSpPr/>
            <p:nvPr/>
          </p:nvSpPr>
          <p:spPr bwMode="auto">
            <a:xfrm>
              <a:off x="7330845" y="5475524"/>
              <a:ext cx="184692" cy="321825"/>
            </a:xfrm>
            <a:prstGeom prst="rect">
              <a:avLst/>
            </a:prstGeom>
            <a:solidFill>
              <a:schemeClr val="tx1"/>
            </a:solidFill>
            <a:ln w="19050" cap="flat">
              <a:noFill/>
              <a:prstDash val="solid"/>
              <a:round/>
              <a:headEnd/>
              <a:tailEnd/>
            </a:ln>
            <a:effectLst/>
          </p:spPr>
          <p:txBody>
            <a:bodyPr wrap="square" rtlCol="0" anchor="ctr">
              <a:noAutofit/>
            </a:bodyPr>
            <a:lstStyle/>
            <a:p>
              <a:pPr algn="ctr"/>
              <a:endParaRPr lang="en-US"/>
            </a:p>
          </p:txBody>
        </p:sp>
        <p:sp>
          <p:nvSpPr>
            <p:cNvPr id="27" name="Rectangle 26"/>
            <p:cNvSpPr/>
            <p:nvPr/>
          </p:nvSpPr>
          <p:spPr bwMode="auto">
            <a:xfrm>
              <a:off x="7905692" y="5366486"/>
              <a:ext cx="197398" cy="430863"/>
            </a:xfrm>
            <a:prstGeom prst="rect">
              <a:avLst/>
            </a:prstGeom>
            <a:solidFill>
              <a:schemeClr val="tx1">
                <a:lumMod val="50000"/>
                <a:lumOff val="50000"/>
              </a:schemeClr>
            </a:solidFill>
            <a:ln w="19050" cap="flat">
              <a:noFill/>
              <a:prstDash val="solid"/>
              <a:round/>
              <a:headEnd/>
              <a:tailEnd/>
            </a:ln>
            <a:effectLst/>
          </p:spPr>
          <p:txBody>
            <a:bodyPr wrap="square" rtlCol="0" anchor="ctr">
              <a:spAutoFit/>
            </a:bodyPr>
            <a:lstStyle/>
            <a:p>
              <a:pPr algn="ctr"/>
              <a:endParaRPr lang="en-US"/>
            </a:p>
          </p:txBody>
        </p:sp>
        <p:sp>
          <p:nvSpPr>
            <p:cNvPr id="10" name="TextBox 9"/>
            <p:cNvSpPr txBox="1"/>
            <p:nvPr/>
          </p:nvSpPr>
          <p:spPr>
            <a:xfrm>
              <a:off x="7223879" y="5812083"/>
              <a:ext cx="436017" cy="295466"/>
            </a:xfrm>
            <a:prstGeom prst="rect">
              <a:avLst/>
            </a:prstGeom>
            <a:noFill/>
          </p:spPr>
          <p:txBody>
            <a:bodyPr wrap="none" lIns="0" tIns="9144" rIns="0" bIns="9144" rtlCol="0">
              <a:spAutoFit/>
            </a:bodyPr>
            <a:lstStyle/>
            <a:p>
              <a:pPr>
                <a:buNone/>
              </a:pPr>
              <a:r>
                <a:rPr lang="en-US" dirty="0">
                  <a:latin typeface="Calibri" pitchFamily="34" charset="0"/>
                  <a:cs typeface="Calibri" pitchFamily="34" charset="0"/>
                </a:rPr>
                <a:t>L = 1</a:t>
              </a:r>
            </a:p>
          </p:txBody>
        </p:sp>
        <p:sp>
          <p:nvSpPr>
            <p:cNvPr id="28" name="TextBox 27"/>
            <p:cNvSpPr txBox="1"/>
            <p:nvPr/>
          </p:nvSpPr>
          <p:spPr>
            <a:xfrm>
              <a:off x="7659896" y="5806347"/>
              <a:ext cx="117020" cy="295466"/>
            </a:xfrm>
            <a:prstGeom prst="rect">
              <a:avLst/>
            </a:prstGeom>
            <a:noFill/>
          </p:spPr>
          <p:txBody>
            <a:bodyPr wrap="none" lIns="0" tIns="9144" rIns="0" bIns="9144" rtlCol="0">
              <a:spAutoFit/>
            </a:bodyPr>
            <a:lstStyle/>
            <a:p>
              <a:pPr>
                <a:buNone/>
              </a:pPr>
              <a:r>
                <a:rPr lang="en-US" dirty="0">
                  <a:latin typeface="Calibri" pitchFamily="34" charset="0"/>
                  <a:cs typeface="Calibri" pitchFamily="34" charset="0"/>
                </a:rPr>
                <a:t>2</a:t>
              </a:r>
            </a:p>
          </p:txBody>
        </p:sp>
        <p:sp>
          <p:nvSpPr>
            <p:cNvPr id="29" name="TextBox 28"/>
            <p:cNvSpPr txBox="1"/>
            <p:nvPr/>
          </p:nvSpPr>
          <p:spPr>
            <a:xfrm>
              <a:off x="7948711" y="5814453"/>
              <a:ext cx="117020" cy="295466"/>
            </a:xfrm>
            <a:prstGeom prst="rect">
              <a:avLst/>
            </a:prstGeom>
            <a:noFill/>
          </p:spPr>
          <p:txBody>
            <a:bodyPr wrap="none" lIns="0" tIns="9144" rIns="0" bIns="9144" rtlCol="0">
              <a:spAutoFit/>
            </a:bodyPr>
            <a:lstStyle/>
            <a:p>
              <a:pPr>
                <a:buNone/>
              </a:pPr>
              <a:r>
                <a:rPr lang="en-US" dirty="0">
                  <a:latin typeface="Calibri" pitchFamily="34" charset="0"/>
                  <a:cs typeface="Calibri" pitchFamily="34" charset="0"/>
                </a:rPr>
                <a:t>3</a:t>
              </a:r>
            </a:p>
          </p:txBody>
        </p:sp>
        <p:cxnSp>
          <p:nvCxnSpPr>
            <p:cNvPr id="6" name="Straight Connector 5"/>
            <p:cNvCxnSpPr/>
            <p:nvPr/>
          </p:nvCxnSpPr>
          <p:spPr>
            <a:xfrm>
              <a:off x="7247873" y="5797349"/>
              <a:ext cx="1132802" cy="0"/>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4DD249E-32AF-48A7-8AB6-A0AB772339B8}"/>
                  </a:ext>
                </a:extLst>
              </p:cNvPr>
              <p:cNvSpPr txBox="1"/>
              <p:nvPr/>
            </p:nvSpPr>
            <p:spPr>
              <a:xfrm>
                <a:off x="8788879" y="2984664"/>
                <a:ext cx="3422347" cy="1020792"/>
              </a:xfrm>
              <a:prstGeom prst="rect">
                <a:avLst/>
              </a:prstGeom>
              <a:noFill/>
            </p:spPr>
            <p:txBody>
              <a:bodyPr wrap="none" lIns="0" tIns="9144" rIns="0" bIns="9144" rtlCol="0">
                <a:spAutoFit/>
              </a:bodyPr>
              <a:lstStyle/>
              <a:p>
                <a:pPr>
                  <a:buNone/>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cs typeface="Calibri" pitchFamily="34" charset="0"/>
                            </a:rPr>
                          </m:ctrlPr>
                        </m:sSubPr>
                        <m:e>
                          <m:r>
                            <a:rPr lang="en-US" sz="2000" i="1">
                              <a:latin typeface="Cambria Math" panose="02040503050406030204" pitchFamily="18" charset="0"/>
                              <a:cs typeface="Calibri" pitchFamily="34" charset="0"/>
                            </a:rPr>
                            <m:t>𝐻</m:t>
                          </m:r>
                        </m:e>
                        <m:sub>
                          <m:r>
                            <a:rPr lang="en-US" sz="2000" i="1">
                              <a:latin typeface="Cambria Math" panose="02040503050406030204" pitchFamily="18" charset="0"/>
                              <a:cs typeface="Calibri" pitchFamily="34" charset="0"/>
                            </a:rPr>
                            <m:t>𝐿</m:t>
                          </m:r>
                        </m:sub>
                      </m:sSub>
                      <m:r>
                        <a:rPr lang="en-US" sz="2000" i="1">
                          <a:latin typeface="Cambria Math" panose="02040503050406030204" pitchFamily="18" charset="0"/>
                          <a:cs typeface="Calibri" pitchFamily="34" charset="0"/>
                        </a:rPr>
                        <m:t>=</m:t>
                      </m:r>
                    </m:oMath>
                    <m:oMath xmlns:m="http://schemas.openxmlformats.org/officeDocument/2006/math">
                      <m:r>
                        <a:rPr lang="en-US" sz="2000" i="1">
                          <a:latin typeface="Cambria Math" panose="02040503050406030204" pitchFamily="18" charset="0"/>
                          <a:cs typeface="Calibri" pitchFamily="34" charset="0"/>
                        </a:rPr>
                        <m:t>𝑟𝑜𝑢𝑛𝑑</m:t>
                      </m:r>
                      <m:d>
                        <m:dPr>
                          <m:begChr m:val="["/>
                          <m:endChr m:val="]"/>
                          <m:ctrlPr>
                            <a:rPr lang="en-US" sz="2000" i="1">
                              <a:latin typeface="Cambria Math" panose="02040503050406030204" pitchFamily="18" charset="0"/>
                              <a:cs typeface="Calibri" pitchFamily="34" charset="0"/>
                            </a:rPr>
                          </m:ctrlPr>
                        </m:dPr>
                        <m:e>
                          <m:sSub>
                            <m:sSubPr>
                              <m:ctrlPr>
                                <a:rPr lang="en-US" sz="2000" i="1">
                                  <a:latin typeface="Cambria Math" panose="02040503050406030204" pitchFamily="18" charset="0"/>
                                  <a:cs typeface="Calibri" pitchFamily="34" charset="0"/>
                                </a:rPr>
                              </m:ctrlPr>
                            </m:sSubPr>
                            <m:e>
                              <m:r>
                                <a:rPr lang="en-US" sz="2000" i="1">
                                  <a:latin typeface="Cambria Math" panose="02040503050406030204" pitchFamily="18" charset="0"/>
                                  <a:cs typeface="Calibri" pitchFamily="34" charset="0"/>
                                </a:rPr>
                                <m:t>𝐻</m:t>
                              </m:r>
                            </m:e>
                            <m:sub>
                              <m:r>
                                <a:rPr lang="en-US" sz="2000" i="1">
                                  <a:latin typeface="Cambria Math" panose="02040503050406030204" pitchFamily="18" charset="0"/>
                                  <a:cs typeface="Calibri" pitchFamily="34" charset="0"/>
                                </a:rPr>
                                <m:t>𝑔</m:t>
                              </m:r>
                            </m:sub>
                          </m:sSub>
                          <m:r>
                            <a:rPr lang="en-US" sz="2000" i="1">
                              <a:latin typeface="Cambria Math" panose="02040503050406030204" pitchFamily="18" charset="0"/>
                              <a:cs typeface="Calibri" pitchFamily="34" charset="0"/>
                            </a:rPr>
                            <m:t>+</m:t>
                          </m:r>
                          <m:f>
                            <m:fPr>
                              <m:ctrlPr>
                                <a:rPr lang="en-US" sz="2000" i="1">
                                  <a:latin typeface="Cambria Math" panose="02040503050406030204" pitchFamily="18" charset="0"/>
                                  <a:cs typeface="Calibri" pitchFamily="34" charset="0"/>
                                </a:rPr>
                              </m:ctrlPr>
                            </m:fPr>
                            <m:num>
                              <m:d>
                                <m:dPr>
                                  <m:ctrlPr>
                                    <a:rPr lang="en-US" sz="2000" i="1">
                                      <a:latin typeface="Cambria Math" panose="02040503050406030204" pitchFamily="18" charset="0"/>
                                      <a:cs typeface="Calibri" pitchFamily="34" charset="0"/>
                                    </a:rPr>
                                  </m:ctrlPr>
                                </m:dPr>
                                <m:e>
                                  <m:r>
                                    <a:rPr lang="en-US" sz="2000" i="1">
                                      <a:latin typeface="Cambria Math" panose="02040503050406030204" pitchFamily="18" charset="0"/>
                                      <a:cs typeface="Calibri" pitchFamily="34" charset="0"/>
                                    </a:rPr>
                                    <m:t>3−</m:t>
                                  </m:r>
                                  <m:r>
                                    <a:rPr lang="en-US" sz="2000" i="1">
                                      <a:latin typeface="Cambria Math" panose="02040503050406030204" pitchFamily="18" charset="0"/>
                                      <a:cs typeface="Calibri" pitchFamily="34" charset="0"/>
                                    </a:rPr>
                                    <m:t>𝐿</m:t>
                                  </m:r>
                                </m:e>
                              </m:d>
                              <m:sSup>
                                <m:sSupPr>
                                  <m:ctrlPr>
                                    <a:rPr lang="en-US" sz="2000" i="1">
                                      <a:latin typeface="Cambria Math" panose="02040503050406030204" pitchFamily="18" charset="0"/>
                                      <a:cs typeface="Calibri" pitchFamily="34" charset="0"/>
                                    </a:rPr>
                                  </m:ctrlPr>
                                </m:sSupPr>
                                <m:e>
                                  <m:d>
                                    <m:dPr>
                                      <m:ctrlPr>
                                        <a:rPr lang="en-US" sz="2000" i="1">
                                          <a:latin typeface="Cambria Math" panose="02040503050406030204" pitchFamily="18" charset="0"/>
                                          <a:cs typeface="Calibri" pitchFamily="34" charset="0"/>
                                        </a:rPr>
                                      </m:ctrlPr>
                                    </m:dPr>
                                    <m:e>
                                      <m:r>
                                        <a:rPr lang="en-US" sz="2000" i="1">
                                          <a:latin typeface="Cambria Math" panose="02040503050406030204" pitchFamily="18" charset="0"/>
                                          <a:cs typeface="Calibri" pitchFamily="34" charset="0"/>
                                        </a:rPr>
                                        <m:t>−1</m:t>
                                      </m:r>
                                    </m:e>
                                  </m:d>
                                </m:e>
                                <m:sup>
                                  <m:r>
                                    <a:rPr lang="en-US" sz="2000" i="1">
                                      <a:latin typeface="Cambria Math" panose="02040503050406030204" pitchFamily="18" charset="0"/>
                                      <a:cs typeface="Calibri" pitchFamily="34" charset="0"/>
                                    </a:rPr>
                                    <m:t>𝐿</m:t>
                                  </m:r>
                                </m:sup>
                              </m:sSup>
                            </m:num>
                            <m:den>
                              <m:r>
                                <a:rPr lang="en-US" sz="2000" i="1">
                                  <a:latin typeface="Cambria Math" panose="02040503050406030204" pitchFamily="18" charset="0"/>
                                  <a:cs typeface="Calibri" pitchFamily="34" charset="0"/>
                                </a:rPr>
                                <m:t>10</m:t>
                              </m:r>
                            </m:den>
                          </m:f>
                          <m:sSub>
                            <m:sSubPr>
                              <m:ctrlPr>
                                <a:rPr lang="en-US" sz="2000" i="1">
                                  <a:latin typeface="Cambria Math" panose="02040503050406030204" pitchFamily="18" charset="0"/>
                                  <a:cs typeface="Calibri" pitchFamily="34" charset="0"/>
                                </a:rPr>
                              </m:ctrlPr>
                            </m:sSubPr>
                            <m:e>
                              <m:r>
                                <a:rPr lang="en-US" sz="2000" i="1">
                                  <a:latin typeface="Cambria Math" panose="02040503050406030204" pitchFamily="18" charset="0"/>
                                  <a:cs typeface="Calibri" pitchFamily="34" charset="0"/>
                                </a:rPr>
                                <m:t>𝐻</m:t>
                              </m:r>
                            </m:e>
                            <m:sub>
                              <m:r>
                                <a:rPr lang="en-US" sz="2000" i="1">
                                  <a:latin typeface="Cambria Math" panose="02040503050406030204" pitchFamily="18" charset="0"/>
                                  <a:cs typeface="Calibri" pitchFamily="34" charset="0"/>
                                </a:rPr>
                                <m:t>𝑏</m:t>
                              </m:r>
                            </m:sub>
                          </m:sSub>
                        </m:e>
                      </m:d>
                    </m:oMath>
                  </m:oMathPara>
                </a14:m>
                <a:endParaRPr lang="en-US" sz="2000" dirty="0">
                  <a:latin typeface="Calibri" pitchFamily="34" charset="0"/>
                  <a:cs typeface="Calibri" pitchFamily="34" charset="0"/>
                </a:endParaRPr>
              </a:p>
            </p:txBody>
          </p:sp>
        </mc:Choice>
        <mc:Fallback xmlns="">
          <p:sp>
            <p:nvSpPr>
              <p:cNvPr id="9" name="TextBox 8">
                <a:extLst>
                  <a:ext uri="{FF2B5EF4-FFF2-40B4-BE49-F238E27FC236}">
                    <a16:creationId xmlns:a16="http://schemas.microsoft.com/office/drawing/2014/main" id="{84DD249E-32AF-48A7-8AB6-A0AB772339B8}"/>
                  </a:ext>
                </a:extLst>
              </p:cNvPr>
              <p:cNvSpPr txBox="1">
                <a:spLocks noRot="1" noChangeAspect="1" noMove="1" noResize="1" noEditPoints="1" noAdjustHandles="1" noChangeArrowheads="1" noChangeShapeType="1" noTextEdit="1"/>
              </p:cNvSpPr>
              <p:nvPr/>
            </p:nvSpPr>
            <p:spPr>
              <a:xfrm>
                <a:off x="8788879" y="2984664"/>
                <a:ext cx="3422347" cy="1020792"/>
              </a:xfrm>
              <a:prstGeom prst="rect">
                <a:avLst/>
              </a:prstGeom>
              <a:blipFill>
                <a:blip r:embed="rId8"/>
                <a:stretch>
                  <a:fillRect l="-1107"/>
                </a:stretch>
              </a:blipFill>
            </p:spPr>
            <p:txBody>
              <a:bodyPr/>
              <a:lstStyle/>
              <a:p>
                <a:r>
                  <a:rPr lang="en-US">
                    <a:noFill/>
                  </a:rPr>
                  <a:t> </a:t>
                </a:r>
              </a:p>
            </p:txBody>
          </p:sp>
        </mc:Fallback>
      </mc:AlternateContent>
      <p:pic>
        <p:nvPicPr>
          <p:cNvPr id="30" name="Picture 29">
            <a:extLst>
              <a:ext uri="{FF2B5EF4-FFF2-40B4-BE49-F238E27FC236}">
                <a16:creationId xmlns:a16="http://schemas.microsoft.com/office/drawing/2014/main" id="{CC2A2947-ADF3-4863-A761-CBA3E99D4856}"/>
              </a:ext>
            </a:extLst>
          </p:cNvPr>
          <p:cNvPicPr>
            <a:picLocks noChangeAspect="1"/>
          </p:cNvPicPr>
          <p:nvPr/>
        </p:nvPicPr>
        <p:blipFill rotWithShape="1">
          <a:blip r:embed="rId4">
            <a:extLst>
              <a:ext uri="{BEBA8EAE-BF5A-486C-A8C5-ECC9F3942E4B}">
                <a14:imgProps xmlns:a14="http://schemas.microsoft.com/office/drawing/2010/main">
                  <a14:imgLayer r:embed="rId9">
                    <a14:imgEffect>
                      <a14:backgroundRemoval t="3951" b="89970" l="0" r="97647">
                        <a14:foregroundMark x1="54706" y1="28875" x2="54706" y2="28875"/>
                        <a14:foregroundMark x1="38235" y1="29483" x2="38235" y2="29483"/>
                        <a14:foregroundMark x1="65882" y1="30091" x2="65882" y2="30091"/>
                      </a14:backgroundRemoval>
                    </a14:imgEffect>
                  </a14:imgLayer>
                </a14:imgProps>
              </a:ext>
              <a:ext uri="{28A0092B-C50C-407E-A947-70E740481C1C}">
                <a14:useLocalDpi xmlns:a14="http://schemas.microsoft.com/office/drawing/2010/main"/>
              </a:ext>
            </a:extLst>
          </a:blip>
          <a:srcRect/>
          <a:stretch/>
        </p:blipFill>
        <p:spPr>
          <a:xfrm>
            <a:off x="4114331" y="4204523"/>
            <a:ext cx="1050951" cy="2039112"/>
          </a:xfrm>
          <a:prstGeom prst="rect">
            <a:avLst/>
          </a:prstGeom>
        </p:spPr>
      </p:pic>
    </p:spTree>
    <p:extLst>
      <p:ext uri="{BB962C8B-B14F-4D97-AF65-F5344CB8AC3E}">
        <p14:creationId xmlns:p14="http://schemas.microsoft.com/office/powerpoint/2010/main" val="24777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3"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Protection Effectiveness</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893288E1-1C6E-E241-A17A-0B9CB037FACC}"/>
                  </a:ext>
                </a:extLst>
              </p:cNvPr>
              <p:cNvSpPr>
                <a:spLocks noGrp="1"/>
              </p:cNvSpPr>
              <p:nvPr>
                <p:ph idx="1"/>
              </p:nvPr>
            </p:nvSpPr>
            <p:spPr>
              <a:xfrm>
                <a:off x="1981200" y="1600201"/>
                <a:ext cx="8229600" cy="4525963"/>
              </a:xfrm>
            </p:spPr>
            <p:txBody>
              <a:bodyPr/>
              <a:lstStyle/>
              <a:p>
                <a:r>
                  <a:rPr lang="en-US" dirty="0">
                    <a:latin typeface="Calibri" pitchFamily="34" charset="0"/>
                    <a:cs typeface="Calibri" pitchFamily="34" charset="0"/>
                  </a:rPr>
                  <a:t>Metrics</a:t>
                </a:r>
              </a:p>
              <a:p>
                <a:pPr lvl="1"/>
                <a:r>
                  <a:rPr lang="en-US" dirty="0">
                    <a:latin typeface="Calibri" pitchFamily="34" charset="0"/>
                    <a:cs typeface="Calibri" pitchFamily="34" charset="0"/>
                  </a:rPr>
                  <a:t>Recognition Rate = </a:t>
                </a:r>
                <a14:m>
                  <m:oMath xmlns:m="http://schemas.openxmlformats.org/officeDocument/2006/math">
                    <m:f>
                      <m:fPr>
                        <m:ctrlPr>
                          <a:rPr lang="en-US" i="1">
                            <a:latin typeface="Cambria Math" panose="02040503050406030204" pitchFamily="18" charset="0"/>
                            <a:cs typeface="Calibri" pitchFamily="34" charset="0"/>
                          </a:rPr>
                        </m:ctrlPr>
                      </m:fPr>
                      <m:num>
                        <m:r>
                          <a:rPr lang="en-US" i="1">
                            <a:latin typeface="Cambria Math" panose="02040503050406030204" pitchFamily="18" charset="0"/>
                            <a:cs typeface="Calibri" pitchFamily="34" charset="0"/>
                          </a:rPr>
                          <m:t># </m:t>
                        </m:r>
                        <m:r>
                          <a:rPr lang="en-US" i="1">
                            <a:latin typeface="Cambria Math" panose="02040503050406030204" pitchFamily="18" charset="0"/>
                            <a:cs typeface="Calibri" pitchFamily="34" charset="0"/>
                          </a:rPr>
                          <m:t>𝑜𝑓</m:t>
                        </m:r>
                        <m:r>
                          <a:rPr lang="en-US" i="1">
                            <a:latin typeface="Cambria Math" panose="02040503050406030204" pitchFamily="18" charset="0"/>
                            <a:cs typeface="Calibri" pitchFamily="34" charset="0"/>
                          </a:rPr>
                          <m:t> </m:t>
                        </m:r>
                        <m:r>
                          <a:rPr lang="en-US" i="1">
                            <a:latin typeface="Cambria Math" panose="02040503050406030204" pitchFamily="18" charset="0"/>
                            <a:cs typeface="Calibri" pitchFamily="34" charset="0"/>
                          </a:rPr>
                          <m:t>𝐶𝑜𝑟𝑟𝑒𝑐𝑙𝑡𝑦</m:t>
                        </m:r>
                        <m:r>
                          <a:rPr lang="en-US" i="1">
                            <a:latin typeface="Cambria Math" panose="02040503050406030204" pitchFamily="18" charset="0"/>
                            <a:cs typeface="Calibri" pitchFamily="34" charset="0"/>
                          </a:rPr>
                          <m:t> </m:t>
                        </m:r>
                        <m:r>
                          <a:rPr lang="en-US" i="1">
                            <a:latin typeface="Cambria Math" panose="02040503050406030204" pitchFamily="18" charset="0"/>
                            <a:cs typeface="Calibri" pitchFamily="34" charset="0"/>
                          </a:rPr>
                          <m:t>𝐼𝑑𝑒𝑛𝑡𝑖𝑓𝑖𝑒𝑑</m:t>
                        </m:r>
                        <m:r>
                          <a:rPr lang="en-US" i="1">
                            <a:latin typeface="Cambria Math" panose="02040503050406030204" pitchFamily="18" charset="0"/>
                            <a:cs typeface="Calibri" pitchFamily="34" charset="0"/>
                          </a:rPr>
                          <m:t> </m:t>
                        </m:r>
                        <m:r>
                          <a:rPr lang="en-US" i="1">
                            <a:latin typeface="Cambria Math" panose="02040503050406030204" pitchFamily="18" charset="0"/>
                            <a:cs typeface="Calibri" pitchFamily="34" charset="0"/>
                          </a:rPr>
                          <m:t>𝐶𝑎𝑠𝑒𝑠</m:t>
                        </m:r>
                      </m:num>
                      <m:den>
                        <m:r>
                          <a:rPr lang="en-US" i="1">
                            <a:latin typeface="Cambria Math" panose="02040503050406030204" pitchFamily="18" charset="0"/>
                            <a:cs typeface="Calibri" pitchFamily="34" charset="0"/>
                          </a:rPr>
                          <m:t>𝑇𝑜𝑡𝑎𝑙</m:t>
                        </m:r>
                        <m:r>
                          <a:rPr lang="en-US" i="1">
                            <a:latin typeface="Cambria Math" panose="02040503050406030204" pitchFamily="18" charset="0"/>
                            <a:cs typeface="Calibri" pitchFamily="34" charset="0"/>
                          </a:rPr>
                          <m:t> </m:t>
                        </m:r>
                        <m:r>
                          <a:rPr lang="en-US" i="1">
                            <a:latin typeface="Cambria Math" panose="02040503050406030204" pitchFamily="18" charset="0"/>
                            <a:cs typeface="Calibri" pitchFamily="34" charset="0"/>
                          </a:rPr>
                          <m:t>𝐶𝑎𝑠𝑒𝑠</m:t>
                        </m:r>
                      </m:den>
                    </m:f>
                  </m:oMath>
                </a14:m>
                <a:endParaRPr lang="en-US" dirty="0">
                  <a:latin typeface="Calibri" pitchFamily="34" charset="0"/>
                  <a:cs typeface="Calibri" pitchFamily="34" charset="0"/>
                </a:endParaRPr>
              </a:p>
              <a:p>
                <a:pPr lvl="1"/>
                <a:r>
                  <a:rPr lang="en-US" dirty="0">
                    <a:latin typeface="Calibri" pitchFamily="34" charset="0"/>
                    <a:cs typeface="Calibri" pitchFamily="34" charset="0"/>
                  </a:rPr>
                  <a:t>URR: User Recognition Rate</a:t>
                </a:r>
              </a:p>
              <a:p>
                <a:pPr lvl="1"/>
                <a:r>
                  <a:rPr lang="en-US" dirty="0">
                    <a:latin typeface="Calibri" pitchFamily="34" charset="0"/>
                    <a:cs typeface="Calibri" pitchFamily="34" charset="0"/>
                  </a:rPr>
                  <a:t>SSRR: Shoulder Surfer Recognition Rate</a:t>
                </a:r>
                <a:endParaRPr lang="en-US" dirty="0"/>
              </a:p>
            </p:txBody>
          </p:sp>
        </mc:Choice>
        <mc:Fallback xmlns="">
          <p:sp>
            <p:nvSpPr>
              <p:cNvPr id="7" name="Content Placeholder 6">
                <a:extLst>
                  <a:ext uri="{FF2B5EF4-FFF2-40B4-BE49-F238E27FC236}">
                    <a16:creationId xmlns:a16="http://schemas.microsoft.com/office/drawing/2014/main" id="{893288E1-1C6E-E241-A17A-0B9CB037FACC}"/>
                  </a:ext>
                </a:extLst>
              </p:cNvPr>
              <p:cNvSpPr>
                <a:spLocks noGrp="1" noRot="1" noChangeAspect="1" noMove="1" noResize="1" noEditPoints="1" noAdjustHandles="1" noChangeArrowheads="1" noChangeShapeType="1" noTextEdit="1"/>
              </p:cNvSpPr>
              <p:nvPr>
                <p:ph idx="1"/>
              </p:nvPr>
            </p:nvSpPr>
            <p:spPr>
              <a:xfrm>
                <a:off x="1981200" y="1600201"/>
                <a:ext cx="8229600" cy="4525963"/>
              </a:xfrm>
              <a:blipFill>
                <a:blip r:embed="rId3"/>
                <a:stretch>
                  <a:fillRect l="-1698" t="-1401"/>
                </a:stretch>
              </a:blipFill>
            </p:spPr>
            <p:txBody>
              <a:bodyPr/>
              <a:lstStyle/>
              <a:p>
                <a:r>
                  <a:rPr lang="en-US">
                    <a:noFill/>
                  </a:rPr>
                  <a:t> </a:t>
                </a:r>
              </a:p>
            </p:txBody>
          </p:sp>
        </mc:Fallback>
      </mc:AlternateContent>
      <p:sp>
        <p:nvSpPr>
          <p:cNvPr id="5" name="Rounded Rectangle 4">
            <a:extLst>
              <a:ext uri="{FF2B5EF4-FFF2-40B4-BE49-F238E27FC236}">
                <a16:creationId xmlns:a16="http://schemas.microsoft.com/office/drawing/2014/main" id="{4C6ADB97-30B2-E040-BE34-17D4BD949337}"/>
              </a:ext>
            </a:extLst>
          </p:cNvPr>
          <p:cNvSpPr/>
          <p:nvPr/>
        </p:nvSpPr>
        <p:spPr bwMode="auto">
          <a:xfrm>
            <a:off x="2804355" y="5683038"/>
            <a:ext cx="6573563" cy="408623"/>
          </a:xfrm>
          <a:prstGeom prst="roundRect">
            <a:avLst/>
          </a:prstGeom>
          <a:ln>
            <a:headEnd/>
            <a:tailEnd/>
          </a:ln>
        </p:spPr>
        <p:style>
          <a:lnRef idx="1">
            <a:schemeClr val="accent6"/>
          </a:lnRef>
          <a:fillRef idx="2">
            <a:schemeClr val="accent6"/>
          </a:fillRef>
          <a:effectRef idx="1">
            <a:schemeClr val="accent6"/>
          </a:effectRef>
          <a:fontRef idx="minor">
            <a:schemeClr val="dk1"/>
          </a:fontRef>
        </p:style>
        <p:txBody>
          <a:bodyPr wrap="square" rtlCol="0" anchor="ctr">
            <a:spAutoFit/>
          </a:bodyPr>
          <a:lstStyle/>
          <a:p>
            <a:pPr algn="ctr"/>
            <a:r>
              <a:rPr lang="en-US" dirty="0"/>
              <a:t>Mismatch of visible distance and focus range!</a:t>
            </a:r>
          </a:p>
        </p:txBody>
      </p:sp>
      <p:graphicFrame>
        <p:nvGraphicFramePr>
          <p:cNvPr id="6" name="Table 8">
            <a:extLst>
              <a:ext uri="{FF2B5EF4-FFF2-40B4-BE49-F238E27FC236}">
                <a16:creationId xmlns:a16="http://schemas.microsoft.com/office/drawing/2014/main" id="{DC4AF65C-408A-417B-805D-2E96D7C6D5CF}"/>
              </a:ext>
            </a:extLst>
          </p:cNvPr>
          <p:cNvGraphicFramePr>
            <a:graphicFrameLocks noGrp="1"/>
          </p:cNvGraphicFramePr>
          <p:nvPr>
            <p:extLst>
              <p:ext uri="{D42A27DB-BD31-4B8C-83A1-F6EECF244321}">
                <p14:modId xmlns:p14="http://schemas.microsoft.com/office/powerpoint/2010/main" val="1152658661"/>
              </p:ext>
            </p:extLst>
          </p:nvPr>
        </p:nvGraphicFramePr>
        <p:xfrm>
          <a:off x="2539618" y="3817004"/>
          <a:ext cx="6700520" cy="1112520"/>
        </p:xfrm>
        <a:graphic>
          <a:graphicData uri="http://schemas.openxmlformats.org/drawingml/2006/table">
            <a:tbl>
              <a:tblPr firstRow="1" bandRow="1">
                <a:tableStyleId>{5940675A-B579-460E-94D1-54222C63F5DA}</a:tableStyleId>
              </a:tblPr>
              <a:tblGrid>
                <a:gridCol w="2316480">
                  <a:extLst>
                    <a:ext uri="{9D8B030D-6E8A-4147-A177-3AD203B41FA5}">
                      <a16:colId xmlns:a16="http://schemas.microsoft.com/office/drawing/2014/main" val="1203567536"/>
                    </a:ext>
                  </a:extLst>
                </a:gridCol>
                <a:gridCol w="1097280">
                  <a:extLst>
                    <a:ext uri="{9D8B030D-6E8A-4147-A177-3AD203B41FA5}">
                      <a16:colId xmlns:a16="http://schemas.microsoft.com/office/drawing/2014/main" val="2222848247"/>
                    </a:ext>
                  </a:extLst>
                </a:gridCol>
                <a:gridCol w="1236980">
                  <a:extLst>
                    <a:ext uri="{9D8B030D-6E8A-4147-A177-3AD203B41FA5}">
                      <a16:colId xmlns:a16="http://schemas.microsoft.com/office/drawing/2014/main" val="817381619"/>
                    </a:ext>
                  </a:extLst>
                </a:gridCol>
                <a:gridCol w="2049780">
                  <a:extLst>
                    <a:ext uri="{9D8B030D-6E8A-4147-A177-3AD203B41FA5}">
                      <a16:colId xmlns:a16="http://schemas.microsoft.com/office/drawing/2014/main" val="3222495978"/>
                    </a:ext>
                  </a:extLst>
                </a:gridCol>
              </a:tblGrid>
              <a:tr h="370840">
                <a:tc>
                  <a:txBody>
                    <a:bodyPr/>
                    <a:lstStyle/>
                    <a:p>
                      <a:r>
                        <a:rPr lang="en-US" dirty="0"/>
                        <a:t>Protection Scheme</a:t>
                      </a:r>
                    </a:p>
                  </a:txBody>
                  <a:tcPr>
                    <a:solidFill>
                      <a:srgbClr val="FFC000"/>
                    </a:solidFill>
                  </a:tcPr>
                </a:tc>
                <a:tc>
                  <a:txBody>
                    <a:bodyPr/>
                    <a:lstStyle/>
                    <a:p>
                      <a:r>
                        <a:rPr lang="en-US" dirty="0"/>
                        <a:t>URR(%)</a:t>
                      </a:r>
                    </a:p>
                  </a:txBody>
                  <a:tcPr>
                    <a:solidFill>
                      <a:srgbClr val="FFC000"/>
                    </a:solidFill>
                  </a:tcPr>
                </a:tc>
                <a:tc>
                  <a:txBody>
                    <a:bodyPr/>
                    <a:lstStyle/>
                    <a:p>
                      <a:r>
                        <a:rPr lang="en-US" dirty="0"/>
                        <a:t>SSRR(%)</a:t>
                      </a:r>
                    </a:p>
                  </a:txBody>
                  <a:tcPr>
                    <a:solidFill>
                      <a:srgbClr val="FFC000"/>
                    </a:solidFill>
                  </a:tcPr>
                </a:tc>
                <a:tc>
                  <a:txBody>
                    <a:bodyPr/>
                    <a:lstStyle/>
                    <a:p>
                      <a:r>
                        <a:rPr lang="en-US" dirty="0"/>
                        <a:t>SSRR w/ Bin. (%)</a:t>
                      </a:r>
                    </a:p>
                  </a:txBody>
                  <a:tcPr>
                    <a:solidFill>
                      <a:srgbClr val="FFC000"/>
                    </a:solidFill>
                  </a:tcPr>
                </a:tc>
                <a:extLst>
                  <a:ext uri="{0D108BD9-81ED-4DB2-BD59-A6C34878D82A}">
                    <a16:rowId xmlns:a16="http://schemas.microsoft.com/office/drawing/2014/main" val="1698445794"/>
                  </a:ext>
                </a:extLst>
              </a:tr>
              <a:tr h="370840">
                <a:tc>
                  <a:txBody>
                    <a:bodyPr/>
                    <a:lstStyle/>
                    <a:p>
                      <a:r>
                        <a:rPr lang="en-US" dirty="0" err="1"/>
                        <a:t>HideText</a:t>
                      </a:r>
                      <a:endParaRPr lang="en-US" dirty="0"/>
                    </a:p>
                  </a:txBody>
                  <a:tcPr/>
                </a:tc>
                <a:tc>
                  <a:txBody>
                    <a:bodyPr/>
                    <a:lstStyle/>
                    <a:p>
                      <a:pPr algn="ctr"/>
                      <a:r>
                        <a:rPr lang="en-US" dirty="0"/>
                        <a:t>&gt; 99</a:t>
                      </a:r>
                    </a:p>
                  </a:txBody>
                  <a:tcPr/>
                </a:tc>
                <a:tc>
                  <a:txBody>
                    <a:bodyPr/>
                    <a:lstStyle/>
                    <a:p>
                      <a:pPr algn="ctr"/>
                      <a:r>
                        <a:rPr lang="en-US" dirty="0"/>
                        <a:t>&lt; 4</a:t>
                      </a:r>
                    </a:p>
                  </a:txBody>
                  <a:tcPr/>
                </a:tc>
                <a:tc>
                  <a:txBody>
                    <a:bodyPr/>
                    <a:lstStyle/>
                    <a:p>
                      <a:pPr algn="ctr"/>
                      <a:r>
                        <a:rPr lang="en-US" dirty="0"/>
                        <a:t>&lt; 0.1</a:t>
                      </a:r>
                    </a:p>
                  </a:txBody>
                  <a:tcPr/>
                </a:tc>
                <a:extLst>
                  <a:ext uri="{0D108BD9-81ED-4DB2-BD59-A6C34878D82A}">
                    <a16:rowId xmlns:a16="http://schemas.microsoft.com/office/drawing/2014/main" val="4190945129"/>
                  </a:ext>
                </a:extLst>
              </a:tr>
              <a:tr h="370840">
                <a:tc>
                  <a:txBody>
                    <a:bodyPr/>
                    <a:lstStyle/>
                    <a:p>
                      <a:r>
                        <a:rPr lang="en-US" dirty="0" err="1"/>
                        <a:t>HideImage</a:t>
                      </a:r>
                      <a:endParaRPr lang="en-US" dirty="0"/>
                    </a:p>
                  </a:txBody>
                  <a:tcPr/>
                </a:tc>
                <a:tc>
                  <a:txBody>
                    <a:bodyPr/>
                    <a:lstStyle/>
                    <a:p>
                      <a:pPr algn="ctr"/>
                      <a:r>
                        <a:rPr lang="en-US" dirty="0"/>
                        <a:t>&gt; 92</a:t>
                      </a:r>
                    </a:p>
                  </a:txBody>
                  <a:tcPr/>
                </a:tc>
                <a:tc>
                  <a:txBody>
                    <a:bodyPr/>
                    <a:lstStyle/>
                    <a:p>
                      <a:pPr algn="ctr"/>
                      <a:r>
                        <a:rPr lang="en-US" dirty="0"/>
                        <a:t>&lt; 1</a:t>
                      </a:r>
                    </a:p>
                  </a:txBody>
                  <a:tcPr/>
                </a:tc>
                <a:tc>
                  <a:txBody>
                    <a:bodyPr/>
                    <a:lstStyle/>
                    <a:p>
                      <a:pPr algn="ctr"/>
                      <a:r>
                        <a:rPr lang="en-US" dirty="0"/>
                        <a:t>&lt; 0.1</a:t>
                      </a:r>
                    </a:p>
                  </a:txBody>
                  <a:tcPr/>
                </a:tc>
                <a:extLst>
                  <a:ext uri="{0D108BD9-81ED-4DB2-BD59-A6C34878D82A}">
                    <a16:rowId xmlns:a16="http://schemas.microsoft.com/office/drawing/2014/main" val="2226058592"/>
                  </a:ext>
                </a:extLst>
              </a:tr>
            </a:tbl>
          </a:graphicData>
        </a:graphic>
      </p:graphicFrame>
      <p:sp>
        <p:nvSpPr>
          <p:cNvPr id="8" name="Up Arrow 7">
            <a:extLst>
              <a:ext uri="{FF2B5EF4-FFF2-40B4-BE49-F238E27FC236}">
                <a16:creationId xmlns:a16="http://schemas.microsoft.com/office/drawing/2014/main" id="{E6CDCE0B-7EBD-BC42-8939-E39C06DD20B8}"/>
              </a:ext>
            </a:extLst>
          </p:cNvPr>
          <p:cNvSpPr/>
          <p:nvPr/>
        </p:nvSpPr>
        <p:spPr bwMode="auto">
          <a:xfrm>
            <a:off x="8035136" y="5108087"/>
            <a:ext cx="410400" cy="469344"/>
          </a:xfrm>
          <a:prstGeom prst="upArrow">
            <a:avLst/>
          </a:prstGeom>
          <a:solidFill>
            <a:srgbClr val="C00000"/>
          </a:solidFill>
          <a:ln w="19050" cap="flat">
            <a:solidFill>
              <a:srgbClr val="C00000"/>
            </a:solidFill>
            <a:prstDash val="solid"/>
            <a:round/>
            <a:headEnd/>
            <a:tailEnd/>
          </a:ln>
          <a:effectLst/>
        </p:spPr>
        <p:txBody>
          <a:bodyPr wrap="square" rtlCol="0" anchor="ctr">
            <a:spAutoFit/>
          </a:bodyPr>
          <a:lstStyle/>
          <a:p>
            <a:pPr algn="ctr"/>
            <a:endParaRPr lang="en-US" dirty="0"/>
          </a:p>
        </p:txBody>
      </p:sp>
    </p:spTree>
    <p:extLst>
      <p:ext uri="{BB962C8B-B14F-4D97-AF65-F5344CB8AC3E}">
        <p14:creationId xmlns:p14="http://schemas.microsoft.com/office/powerpoint/2010/main" val="175952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25D58-B79A-5948-82E6-CB256A55896D}"/>
              </a:ext>
            </a:extLst>
          </p:cNvPr>
          <p:cNvSpPr>
            <a:spLocks noGrp="1"/>
          </p:cNvSpPr>
          <p:nvPr>
            <p:ph type="title"/>
          </p:nvPr>
        </p:nvSpPr>
        <p:spPr/>
        <p:txBody>
          <a:bodyPr/>
          <a:lstStyle/>
          <a:p>
            <a:r>
              <a:rPr lang="en-US" dirty="0"/>
              <a:t>Use-Case Study</a:t>
            </a:r>
          </a:p>
        </p:txBody>
      </p:sp>
      <p:grpSp>
        <p:nvGrpSpPr>
          <p:cNvPr id="7" name="Group 6">
            <a:extLst>
              <a:ext uri="{FF2B5EF4-FFF2-40B4-BE49-F238E27FC236}">
                <a16:creationId xmlns:a16="http://schemas.microsoft.com/office/drawing/2014/main" id="{D749E6F7-7832-9A47-9FC2-074D97760DB0}"/>
              </a:ext>
            </a:extLst>
          </p:cNvPr>
          <p:cNvGrpSpPr/>
          <p:nvPr/>
        </p:nvGrpSpPr>
        <p:grpSpPr>
          <a:xfrm>
            <a:off x="416998" y="1175122"/>
            <a:ext cx="2485300" cy="4062723"/>
            <a:chOff x="511481" y="1175122"/>
            <a:chExt cx="2485300" cy="4062723"/>
          </a:xfrm>
        </p:grpSpPr>
        <p:pic>
          <p:nvPicPr>
            <p:cNvPr id="4" name="Picture 3">
              <a:extLst>
                <a:ext uri="{FF2B5EF4-FFF2-40B4-BE49-F238E27FC236}">
                  <a16:creationId xmlns:a16="http://schemas.microsoft.com/office/drawing/2014/main" id="{7EC8B426-F17F-A644-A43F-7A1574C402D8}"/>
                </a:ext>
              </a:extLst>
            </p:cNvPr>
            <p:cNvPicPr>
              <a:picLocks noChangeAspect="1"/>
            </p:cNvPicPr>
            <p:nvPr/>
          </p:nvPicPr>
          <p:blipFill rotWithShape="1">
            <a:blip r:embed="rId3">
              <a:extLst>
                <a:ext uri="{28A0092B-C50C-407E-A947-70E740481C1C}">
                  <a14:useLocalDpi xmlns:a14="http://schemas.microsoft.com/office/drawing/2010/main"/>
                </a:ext>
              </a:extLst>
            </a:blip>
            <a:srcRect t="11241" b="6880"/>
            <a:stretch/>
          </p:blipFill>
          <p:spPr>
            <a:xfrm>
              <a:off x="511481" y="1620155"/>
              <a:ext cx="2485300" cy="3617690"/>
            </a:xfrm>
            <a:prstGeom prst="rect">
              <a:avLst/>
            </a:prstGeom>
            <a:ln>
              <a:solidFill>
                <a:schemeClr val="tx1"/>
              </a:solidFill>
            </a:ln>
          </p:spPr>
        </p:pic>
        <p:sp>
          <p:nvSpPr>
            <p:cNvPr id="3" name="Rectangle 2">
              <a:extLst>
                <a:ext uri="{FF2B5EF4-FFF2-40B4-BE49-F238E27FC236}">
                  <a16:creationId xmlns:a16="http://schemas.microsoft.com/office/drawing/2014/main" id="{01E6EE55-3B86-054E-8D77-A938479E788B}"/>
                </a:ext>
              </a:extLst>
            </p:cNvPr>
            <p:cNvSpPr/>
            <p:nvPr/>
          </p:nvSpPr>
          <p:spPr>
            <a:xfrm>
              <a:off x="930828" y="1175122"/>
              <a:ext cx="1646605" cy="369332"/>
            </a:xfrm>
            <a:prstGeom prst="rect">
              <a:avLst/>
            </a:prstGeom>
          </p:spPr>
          <p:txBody>
            <a:bodyPr wrap="none">
              <a:spAutoFit/>
            </a:bodyPr>
            <a:lstStyle/>
            <a:p>
              <a:r>
                <a:rPr lang="en-US" dirty="0"/>
                <a:t>Account Login</a:t>
              </a:r>
            </a:p>
          </p:txBody>
        </p:sp>
      </p:grpSp>
      <p:grpSp>
        <p:nvGrpSpPr>
          <p:cNvPr id="8" name="Group 7">
            <a:extLst>
              <a:ext uri="{FF2B5EF4-FFF2-40B4-BE49-F238E27FC236}">
                <a16:creationId xmlns:a16="http://schemas.microsoft.com/office/drawing/2014/main" id="{32BCE714-BE26-364C-B8D8-B94089F1B99B}"/>
              </a:ext>
            </a:extLst>
          </p:cNvPr>
          <p:cNvGrpSpPr/>
          <p:nvPr/>
        </p:nvGrpSpPr>
        <p:grpSpPr>
          <a:xfrm>
            <a:off x="4857069" y="1175123"/>
            <a:ext cx="2477862" cy="4062723"/>
            <a:chOff x="3333069" y="1175122"/>
            <a:chExt cx="2477862" cy="4062723"/>
          </a:xfrm>
        </p:grpSpPr>
        <p:pic>
          <p:nvPicPr>
            <p:cNvPr id="9" name="Picture 8">
              <a:extLst>
                <a:ext uri="{FF2B5EF4-FFF2-40B4-BE49-F238E27FC236}">
                  <a16:creationId xmlns:a16="http://schemas.microsoft.com/office/drawing/2014/main" id="{72A64F0C-C6C1-49AE-891C-A9AA5E22CAFF}"/>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333069" y="1620155"/>
              <a:ext cx="2477862" cy="3617690"/>
            </a:xfrm>
            <a:prstGeom prst="rect">
              <a:avLst/>
            </a:prstGeom>
            <a:ln>
              <a:solidFill>
                <a:schemeClr val="tx1"/>
              </a:solidFill>
            </a:ln>
          </p:spPr>
        </p:pic>
        <p:sp>
          <p:nvSpPr>
            <p:cNvPr id="18" name="Rectangle 17">
              <a:extLst>
                <a:ext uri="{FF2B5EF4-FFF2-40B4-BE49-F238E27FC236}">
                  <a16:creationId xmlns:a16="http://schemas.microsoft.com/office/drawing/2014/main" id="{75F237C2-36D0-4BD5-A4C2-309CB6E7CB61}"/>
                </a:ext>
              </a:extLst>
            </p:cNvPr>
            <p:cNvSpPr/>
            <p:nvPr/>
          </p:nvSpPr>
          <p:spPr>
            <a:xfrm>
              <a:off x="3825642" y="1175122"/>
              <a:ext cx="1492716" cy="369332"/>
            </a:xfrm>
            <a:prstGeom prst="rect">
              <a:avLst/>
            </a:prstGeom>
          </p:spPr>
          <p:txBody>
            <a:bodyPr wrap="none">
              <a:spAutoFit/>
            </a:bodyPr>
            <a:lstStyle/>
            <a:p>
              <a:r>
                <a:rPr lang="en-US" dirty="0"/>
                <a:t>PIN Entering</a:t>
              </a:r>
            </a:p>
          </p:txBody>
        </p:sp>
      </p:grpSp>
      <p:grpSp>
        <p:nvGrpSpPr>
          <p:cNvPr id="20" name="Group 19">
            <a:extLst>
              <a:ext uri="{FF2B5EF4-FFF2-40B4-BE49-F238E27FC236}">
                <a16:creationId xmlns:a16="http://schemas.microsoft.com/office/drawing/2014/main" id="{22E3E0FE-1868-734F-AB74-190F0F4689A3}"/>
              </a:ext>
            </a:extLst>
          </p:cNvPr>
          <p:cNvGrpSpPr/>
          <p:nvPr/>
        </p:nvGrpSpPr>
        <p:grpSpPr>
          <a:xfrm>
            <a:off x="9289702" y="1176087"/>
            <a:ext cx="2477862" cy="4061758"/>
            <a:chOff x="6147219" y="1176087"/>
            <a:chExt cx="2477862" cy="4061758"/>
          </a:xfrm>
        </p:grpSpPr>
        <p:grpSp>
          <p:nvGrpSpPr>
            <p:cNvPr id="10" name="Group 9">
              <a:extLst>
                <a:ext uri="{FF2B5EF4-FFF2-40B4-BE49-F238E27FC236}">
                  <a16:creationId xmlns:a16="http://schemas.microsoft.com/office/drawing/2014/main" id="{65282DF1-064B-4ACB-86AA-7E6082191FBF}"/>
                </a:ext>
              </a:extLst>
            </p:cNvPr>
            <p:cNvGrpSpPr/>
            <p:nvPr/>
          </p:nvGrpSpPr>
          <p:grpSpPr>
            <a:xfrm>
              <a:off x="6147219" y="1620154"/>
              <a:ext cx="2477862" cy="3617691"/>
              <a:chOff x="4793448" y="3535133"/>
              <a:chExt cx="2978944" cy="4349273"/>
            </a:xfrm>
          </p:grpSpPr>
          <p:pic>
            <p:nvPicPr>
              <p:cNvPr id="11" name="Picture 10">
                <a:extLst>
                  <a:ext uri="{FF2B5EF4-FFF2-40B4-BE49-F238E27FC236}">
                    <a16:creationId xmlns:a16="http://schemas.microsoft.com/office/drawing/2014/main" id="{418C45DB-930D-49C9-BF88-615B32286011}"/>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4793448" y="3535133"/>
                <a:ext cx="2978944" cy="4349273"/>
              </a:xfrm>
              <a:prstGeom prst="rect">
                <a:avLst/>
              </a:prstGeom>
              <a:ln w="9525">
                <a:solidFill>
                  <a:schemeClr val="tx1"/>
                </a:solidFill>
              </a:ln>
            </p:spPr>
          </p:pic>
          <p:sp>
            <p:nvSpPr>
              <p:cNvPr id="12" name="Rectangle 11">
                <a:extLst>
                  <a:ext uri="{FF2B5EF4-FFF2-40B4-BE49-F238E27FC236}">
                    <a16:creationId xmlns:a16="http://schemas.microsoft.com/office/drawing/2014/main" id="{09B8EF7E-C81A-4061-88A9-4983FE54DF3F}"/>
                  </a:ext>
                </a:extLst>
              </p:cNvPr>
              <p:cNvSpPr/>
              <p:nvPr/>
            </p:nvSpPr>
            <p:spPr>
              <a:xfrm>
                <a:off x="4859192" y="5102678"/>
                <a:ext cx="1880035" cy="269421"/>
              </a:xfrm>
              <a:prstGeom prst="rect">
                <a:avLst/>
              </a:prstGeom>
              <a:noFill/>
              <a:ln w="190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B8B88AF8-C0F3-403E-8C5F-14FEC8D74BBB}"/>
                  </a:ext>
                </a:extLst>
              </p:cNvPr>
              <p:cNvCxnSpPr>
                <a:cxnSpLocks/>
              </p:cNvCxnSpPr>
              <p:nvPr/>
            </p:nvCxnSpPr>
            <p:spPr>
              <a:xfrm>
                <a:off x="6739227" y="5405033"/>
                <a:ext cx="906097" cy="547963"/>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6051038-08F5-454D-8CC8-2A82DDBEC847}"/>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4859192" y="5993619"/>
                <a:ext cx="2786132" cy="382489"/>
              </a:xfrm>
              <a:prstGeom prst="rect">
                <a:avLst/>
              </a:prstGeom>
              <a:ln w="19050">
                <a:solidFill>
                  <a:srgbClr val="FF0000"/>
                </a:solidFill>
              </a:ln>
            </p:spPr>
          </p:pic>
          <p:cxnSp>
            <p:nvCxnSpPr>
              <p:cNvPr id="15" name="Straight Connector 14">
                <a:extLst>
                  <a:ext uri="{FF2B5EF4-FFF2-40B4-BE49-F238E27FC236}">
                    <a16:creationId xmlns:a16="http://schemas.microsoft.com/office/drawing/2014/main" id="{E2465BF7-89C9-44C5-8E01-D483CE676009}"/>
                  </a:ext>
                </a:extLst>
              </p:cNvPr>
              <p:cNvCxnSpPr/>
              <p:nvPr/>
            </p:nvCxnSpPr>
            <p:spPr>
              <a:xfrm>
                <a:off x="4859192" y="5405033"/>
                <a:ext cx="0" cy="547963"/>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283447DF-6B4F-47DD-8F39-332ADB199A26}"/>
                </a:ext>
              </a:extLst>
            </p:cNvPr>
            <p:cNvSpPr/>
            <p:nvPr/>
          </p:nvSpPr>
          <p:spPr>
            <a:xfrm>
              <a:off x="6735972" y="1176087"/>
              <a:ext cx="1300356" cy="369332"/>
            </a:xfrm>
            <a:prstGeom prst="rect">
              <a:avLst/>
            </a:prstGeom>
          </p:spPr>
          <p:txBody>
            <a:bodyPr wrap="none">
              <a:spAutoFit/>
            </a:bodyPr>
            <a:lstStyle/>
            <a:p>
              <a:r>
                <a:rPr lang="en-US" dirty="0"/>
                <a:t>Messaging</a:t>
              </a:r>
            </a:p>
          </p:txBody>
        </p:sp>
      </p:grpSp>
      <p:graphicFrame>
        <p:nvGraphicFramePr>
          <p:cNvPr id="5" name="Table 4">
            <a:extLst>
              <a:ext uri="{FF2B5EF4-FFF2-40B4-BE49-F238E27FC236}">
                <a16:creationId xmlns:a16="http://schemas.microsoft.com/office/drawing/2014/main" id="{784678D2-B19A-4441-984B-FA8B9A422A05}"/>
              </a:ext>
            </a:extLst>
          </p:cNvPr>
          <p:cNvGraphicFramePr>
            <a:graphicFrameLocks noGrp="1"/>
          </p:cNvGraphicFramePr>
          <p:nvPr>
            <p:extLst>
              <p:ext uri="{D42A27DB-BD31-4B8C-83A1-F6EECF244321}">
                <p14:modId xmlns:p14="http://schemas.microsoft.com/office/powerpoint/2010/main" val="875123234"/>
              </p:ext>
            </p:extLst>
          </p:nvPr>
        </p:nvGraphicFramePr>
        <p:xfrm>
          <a:off x="2191765" y="5488683"/>
          <a:ext cx="7258812" cy="1188720"/>
        </p:xfrm>
        <a:graphic>
          <a:graphicData uri="http://schemas.openxmlformats.org/drawingml/2006/table">
            <a:tbl>
              <a:tblPr firstRow="1" bandRow="1">
                <a:tableStyleId>{5940675A-B579-460E-94D1-54222C63F5DA}</a:tableStyleId>
              </a:tblPr>
              <a:tblGrid>
                <a:gridCol w="2222309">
                  <a:extLst>
                    <a:ext uri="{9D8B030D-6E8A-4147-A177-3AD203B41FA5}">
                      <a16:colId xmlns:a16="http://schemas.microsoft.com/office/drawing/2014/main" val="1025602657"/>
                    </a:ext>
                  </a:extLst>
                </a:gridCol>
                <a:gridCol w="1862455">
                  <a:extLst>
                    <a:ext uri="{9D8B030D-6E8A-4147-A177-3AD203B41FA5}">
                      <a16:colId xmlns:a16="http://schemas.microsoft.com/office/drawing/2014/main" val="428385232"/>
                    </a:ext>
                  </a:extLst>
                </a:gridCol>
                <a:gridCol w="1692593">
                  <a:extLst>
                    <a:ext uri="{9D8B030D-6E8A-4147-A177-3AD203B41FA5}">
                      <a16:colId xmlns:a16="http://schemas.microsoft.com/office/drawing/2014/main" val="4141445804"/>
                    </a:ext>
                  </a:extLst>
                </a:gridCol>
                <a:gridCol w="1481455">
                  <a:extLst>
                    <a:ext uri="{9D8B030D-6E8A-4147-A177-3AD203B41FA5}">
                      <a16:colId xmlns:a16="http://schemas.microsoft.com/office/drawing/2014/main" val="80956163"/>
                    </a:ext>
                  </a:extLst>
                </a:gridCol>
              </a:tblGrid>
              <a:tr h="370840">
                <a:tc>
                  <a:txBody>
                    <a:bodyPr/>
                    <a:lstStyle/>
                    <a:p>
                      <a:pPr algn="ctr"/>
                      <a:endParaRPr lang="en-US" sz="2000" dirty="0"/>
                    </a:p>
                  </a:txBody>
                  <a:tcPr anchor="ctr">
                    <a:solidFill>
                      <a:schemeClr val="accent5">
                        <a:lumMod val="20000"/>
                        <a:lumOff val="80000"/>
                      </a:schemeClr>
                    </a:solidFill>
                  </a:tcPr>
                </a:tc>
                <a:tc>
                  <a:txBody>
                    <a:bodyPr/>
                    <a:lstStyle/>
                    <a:p>
                      <a:pPr algn="ctr"/>
                      <a:r>
                        <a:rPr lang="en-US" sz="2000" dirty="0"/>
                        <a:t>Account Login</a:t>
                      </a:r>
                    </a:p>
                  </a:txBody>
                  <a:tcPr anchor="ctr">
                    <a:solidFill>
                      <a:schemeClr val="accent5">
                        <a:lumMod val="20000"/>
                        <a:lumOff val="80000"/>
                      </a:schemeClr>
                    </a:solidFill>
                  </a:tcPr>
                </a:tc>
                <a:tc>
                  <a:txBody>
                    <a:bodyPr/>
                    <a:lstStyle/>
                    <a:p>
                      <a:pPr algn="ctr"/>
                      <a:r>
                        <a:rPr lang="en-US" sz="2000" dirty="0"/>
                        <a:t>PIN Entering</a:t>
                      </a:r>
                    </a:p>
                  </a:txBody>
                  <a:tcPr anchor="ctr">
                    <a:solidFill>
                      <a:schemeClr val="accent5">
                        <a:lumMod val="20000"/>
                        <a:lumOff val="80000"/>
                      </a:schemeClr>
                    </a:solidFill>
                  </a:tcPr>
                </a:tc>
                <a:tc>
                  <a:txBody>
                    <a:bodyPr/>
                    <a:lstStyle/>
                    <a:p>
                      <a:pPr algn="ctr"/>
                      <a:r>
                        <a:rPr lang="en-US" sz="2000" dirty="0"/>
                        <a:t>Messaging</a:t>
                      </a:r>
                    </a:p>
                  </a:txBody>
                  <a:tcPr anchor="ctr">
                    <a:solidFill>
                      <a:schemeClr val="accent5">
                        <a:lumMod val="20000"/>
                        <a:lumOff val="80000"/>
                      </a:schemeClr>
                    </a:solidFill>
                  </a:tcPr>
                </a:tc>
                <a:extLst>
                  <a:ext uri="{0D108BD9-81ED-4DB2-BD59-A6C34878D82A}">
                    <a16:rowId xmlns:a16="http://schemas.microsoft.com/office/drawing/2014/main" val="1548572404"/>
                  </a:ext>
                </a:extLst>
              </a:tr>
              <a:tr h="370840">
                <a:tc>
                  <a:txBody>
                    <a:bodyPr/>
                    <a:lstStyle/>
                    <a:p>
                      <a:pPr algn="ctr"/>
                      <a:r>
                        <a:rPr lang="en-US" sz="2000" dirty="0">
                          <a:latin typeface="Calibri" pitchFamily="34" charset="0"/>
                          <a:cs typeface="Calibri" pitchFamily="34" charset="0"/>
                        </a:rPr>
                        <a:t>Adjective UX rating</a:t>
                      </a:r>
                      <a:endParaRPr lang="en-US" sz="2000" dirty="0"/>
                    </a:p>
                  </a:txBody>
                  <a:tcPr anchor="ctr"/>
                </a:tc>
                <a:tc>
                  <a:txBody>
                    <a:bodyPr/>
                    <a:lstStyle/>
                    <a:p>
                      <a:pPr algn="ctr"/>
                      <a:r>
                        <a:rPr lang="en-US" sz="2000" dirty="0">
                          <a:latin typeface="Calibri" pitchFamily="34" charset="0"/>
                          <a:cs typeface="Calibri" pitchFamily="34" charset="0"/>
                        </a:rPr>
                        <a:t>OK+</a:t>
                      </a:r>
                      <a:endParaRPr lang="en-US" sz="2000" dirty="0"/>
                    </a:p>
                  </a:txBody>
                  <a:tcPr anchor="ctr"/>
                </a:tc>
                <a:tc>
                  <a:txBody>
                    <a:bodyPr/>
                    <a:lstStyle/>
                    <a:p>
                      <a:pPr algn="ctr"/>
                      <a:r>
                        <a:rPr lang="en-US" sz="2000" dirty="0">
                          <a:latin typeface="Calibri" pitchFamily="34" charset="0"/>
                          <a:cs typeface="Calibri" pitchFamily="34" charset="0"/>
                        </a:rPr>
                        <a:t>Good+</a:t>
                      </a:r>
                      <a:endParaRPr lang="en-US" sz="2000" dirty="0"/>
                    </a:p>
                  </a:txBody>
                  <a:tcPr anchor="ctr"/>
                </a:tc>
                <a:tc>
                  <a:txBody>
                    <a:bodyPr/>
                    <a:lstStyle/>
                    <a:p>
                      <a:pPr algn="ctr"/>
                      <a:r>
                        <a:rPr lang="en-US" sz="2000" dirty="0">
                          <a:latin typeface="Calibri" pitchFamily="34" charset="0"/>
                          <a:cs typeface="Calibri" pitchFamily="34" charset="0"/>
                        </a:rPr>
                        <a:t>Good+</a:t>
                      </a:r>
                      <a:endParaRPr lang="en-US" sz="2000" dirty="0"/>
                    </a:p>
                  </a:txBody>
                  <a:tcPr anchor="ctr"/>
                </a:tc>
                <a:extLst>
                  <a:ext uri="{0D108BD9-81ED-4DB2-BD59-A6C34878D82A}">
                    <a16:rowId xmlns:a16="http://schemas.microsoft.com/office/drawing/2014/main" val="3046733300"/>
                  </a:ext>
                </a:extLst>
              </a:tr>
              <a:tr h="370840">
                <a:tc>
                  <a:txBody>
                    <a:bodyPr/>
                    <a:lstStyle/>
                    <a:p>
                      <a:pPr algn="ctr"/>
                      <a:r>
                        <a:rPr lang="en-US" sz="2000" dirty="0">
                          <a:latin typeface="Calibri" pitchFamily="34" charset="0"/>
                          <a:cs typeface="Calibri" pitchFamily="34" charset="0"/>
                        </a:rPr>
                        <a:t>Will use frequently</a:t>
                      </a:r>
                      <a:endParaRPr lang="en-US" sz="2000" dirty="0"/>
                    </a:p>
                  </a:txBody>
                  <a:tcPr anchor="ctr"/>
                </a:tc>
                <a:tc>
                  <a:txBody>
                    <a:bodyPr/>
                    <a:lstStyle/>
                    <a:p>
                      <a:pPr algn="ctr"/>
                      <a:r>
                        <a:rPr lang="en-US" sz="2000" dirty="0"/>
                        <a:t>72%</a:t>
                      </a:r>
                    </a:p>
                  </a:txBody>
                  <a:tcPr anchor="ctr"/>
                </a:tc>
                <a:tc>
                  <a:txBody>
                    <a:bodyPr/>
                    <a:lstStyle/>
                    <a:p>
                      <a:pPr algn="ctr"/>
                      <a:r>
                        <a:rPr lang="en-US" sz="2000" dirty="0"/>
                        <a:t>96%</a:t>
                      </a:r>
                    </a:p>
                  </a:txBody>
                  <a:tcPr anchor="ctr">
                    <a:solidFill>
                      <a:schemeClr val="accent3">
                        <a:lumMod val="20000"/>
                        <a:lumOff val="80000"/>
                      </a:schemeClr>
                    </a:solidFill>
                  </a:tcPr>
                </a:tc>
                <a:tc>
                  <a:txBody>
                    <a:bodyPr/>
                    <a:lstStyle/>
                    <a:p>
                      <a:pPr algn="ctr"/>
                      <a:r>
                        <a:rPr lang="en-US" sz="2000" dirty="0"/>
                        <a:t>96%</a:t>
                      </a:r>
                    </a:p>
                  </a:txBody>
                  <a:tcPr anchor="ctr">
                    <a:solidFill>
                      <a:schemeClr val="accent3">
                        <a:lumMod val="20000"/>
                        <a:lumOff val="80000"/>
                      </a:schemeClr>
                    </a:solidFill>
                  </a:tcPr>
                </a:tc>
                <a:extLst>
                  <a:ext uri="{0D108BD9-81ED-4DB2-BD59-A6C34878D82A}">
                    <a16:rowId xmlns:a16="http://schemas.microsoft.com/office/drawing/2014/main" val="2683746550"/>
                  </a:ext>
                </a:extLst>
              </a:tr>
            </a:tbl>
          </a:graphicData>
        </a:graphic>
      </p:graphicFrame>
    </p:spTree>
    <p:extLst>
      <p:ext uri="{BB962C8B-B14F-4D97-AF65-F5344CB8AC3E}">
        <p14:creationId xmlns:p14="http://schemas.microsoft.com/office/powerpoint/2010/main" val="192107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09600" y="1600201"/>
                <a:ext cx="10972800" cy="4525963"/>
              </a:xfrm>
            </p:spPr>
            <p:txBody>
              <a:bodyPr/>
              <a:lstStyle/>
              <a:p>
                <a:r>
                  <a:rPr lang="en-US" sz="2400" dirty="0"/>
                  <a:t>Information protection schemes are proposed</a:t>
                </a:r>
              </a:p>
              <a:p>
                <a:pPr lvl="1"/>
                <a:r>
                  <a:rPr lang="en-US" sz="2000" dirty="0" err="1"/>
                  <a:t>HideText</a:t>
                </a:r>
                <a:endParaRPr lang="en-US" sz="2000" dirty="0"/>
              </a:p>
              <a:p>
                <a:pPr lvl="1"/>
                <a:r>
                  <a:rPr lang="en-US" sz="2000" dirty="0" err="1"/>
                  <a:t>HideImage</a:t>
                </a:r>
                <a:endParaRPr lang="en-US" sz="2000" dirty="0"/>
              </a:p>
              <a:p>
                <a:pPr lvl="1"/>
                <a:r>
                  <a:rPr lang="en-US" sz="2000" dirty="0"/>
                  <a:t>(</a:t>
                </a:r>
                <a:r>
                  <a:rPr lang="en-US" sz="2000" dirty="0" err="1"/>
                  <a:t>Sel</a:t>
                </a:r>
                <a:r>
                  <a:rPr lang="en-US" sz="2000" dirty="0"/>
                  <a:t>-Image)</a:t>
                </a:r>
              </a:p>
              <a:p>
                <a:r>
                  <a:rPr lang="en-US" sz="2400" dirty="0"/>
                  <a:t>Text protection effectiveness </a:t>
                </a:r>
              </a:p>
              <a:p>
                <a:pPr lvl="1"/>
                <a:r>
                  <a:rPr lang="en-US" sz="2000" dirty="0"/>
                  <a:t>User recognition rate </a:t>
                </a:r>
                <a14:m>
                  <m:oMath xmlns:m="http://schemas.openxmlformats.org/officeDocument/2006/math">
                    <m:r>
                      <a:rPr lang="en-US" sz="2000" i="1">
                        <a:latin typeface="Cambria Math" panose="02040503050406030204" pitchFamily="18" charset="0"/>
                      </a:rPr>
                      <m:t>&gt;99</m:t>
                    </m:r>
                  </m:oMath>
                </a14:m>
                <a:r>
                  <a:rPr lang="en-US" sz="2000" dirty="0"/>
                  <a:t>%</a:t>
                </a:r>
              </a:p>
              <a:p>
                <a:pPr lvl="1"/>
                <a:r>
                  <a:rPr lang="en-US" sz="2000" dirty="0"/>
                  <a:t>SS recognition rate </a:t>
                </a:r>
                <a14:m>
                  <m:oMath xmlns:m="http://schemas.openxmlformats.org/officeDocument/2006/math">
                    <m:r>
                      <a:rPr lang="en-US" sz="2000" i="1">
                        <a:latin typeface="Cambria Math" panose="02040503050406030204" pitchFamily="18" charset="0"/>
                      </a:rPr>
                      <m:t>&lt;4</m:t>
                    </m:r>
                  </m:oMath>
                </a14:m>
                <a:r>
                  <a:rPr lang="en-US" sz="2000" dirty="0"/>
                  <a:t>%</a:t>
                </a:r>
              </a:p>
              <a:p>
                <a:r>
                  <a:rPr lang="en-US" sz="2400" dirty="0"/>
                  <a:t>Image protection effectiveness</a:t>
                </a:r>
              </a:p>
              <a:p>
                <a:pPr lvl="1"/>
                <a:r>
                  <a:rPr lang="en-US" sz="2000" dirty="0"/>
                  <a:t>User recognition rate </a:t>
                </a:r>
                <a14:m>
                  <m:oMath xmlns:m="http://schemas.openxmlformats.org/officeDocument/2006/math">
                    <m:r>
                      <a:rPr lang="en-US" sz="2000" i="1">
                        <a:latin typeface="Cambria Math" panose="02040503050406030204" pitchFamily="18" charset="0"/>
                      </a:rPr>
                      <m:t>&gt;93</m:t>
                    </m:r>
                  </m:oMath>
                </a14:m>
                <a:r>
                  <a:rPr lang="en-US" sz="2000" dirty="0"/>
                  <a:t>%</a:t>
                </a:r>
              </a:p>
              <a:p>
                <a:pPr lvl="1"/>
                <a:r>
                  <a:rPr lang="en-US" sz="2000" dirty="0"/>
                  <a:t>SS recognition rate </a:t>
                </a:r>
                <a14:m>
                  <m:oMath xmlns:m="http://schemas.openxmlformats.org/officeDocument/2006/math">
                    <m:r>
                      <a:rPr lang="en-US" sz="2000" i="1">
                        <a:latin typeface="Cambria Math" panose="02040503050406030204" pitchFamily="18" charset="0"/>
                      </a:rPr>
                      <m:t>&lt;1</m:t>
                    </m:r>
                  </m:oMath>
                </a14:m>
                <a:r>
                  <a:rPr lang="en-US" sz="2000" dirty="0"/>
                  <a:t>%</a:t>
                </a:r>
              </a:p>
              <a:p>
                <a:r>
                  <a:rPr lang="en-US" sz="2400" dirty="0"/>
                  <a:t>OK – Excellent adjective user experience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09600" y="1600201"/>
                <a:ext cx="10972800" cy="4525963"/>
              </a:xfrm>
              <a:blipFill>
                <a:blip r:embed="rId3"/>
                <a:stretch>
                  <a:fillRect l="-810" t="-1120"/>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E7CA0969-38D7-0D46-8E87-C8D59B51F0BB}"/>
              </a:ext>
            </a:extLst>
          </p:cNvPr>
          <p:cNvGrpSpPr/>
          <p:nvPr/>
        </p:nvGrpSpPr>
        <p:grpSpPr>
          <a:xfrm>
            <a:off x="5687385" y="3151550"/>
            <a:ext cx="6398120" cy="1844619"/>
            <a:chOff x="553792" y="2757289"/>
            <a:chExt cx="8133277" cy="2344877"/>
          </a:xfrm>
        </p:grpSpPr>
        <p:grpSp>
          <p:nvGrpSpPr>
            <p:cNvPr id="5" name="Group 4">
              <a:extLst>
                <a:ext uri="{FF2B5EF4-FFF2-40B4-BE49-F238E27FC236}">
                  <a16:creationId xmlns:a16="http://schemas.microsoft.com/office/drawing/2014/main" id="{63C45E1D-4317-514B-9B7B-3E9582A5FFF3}"/>
                </a:ext>
              </a:extLst>
            </p:cNvPr>
            <p:cNvGrpSpPr/>
            <p:nvPr/>
          </p:nvGrpSpPr>
          <p:grpSpPr>
            <a:xfrm>
              <a:off x="3746817" y="2757289"/>
              <a:ext cx="794740" cy="1944458"/>
              <a:chOff x="3088188" y="2166195"/>
              <a:chExt cx="794740" cy="1944458"/>
            </a:xfrm>
          </p:grpSpPr>
          <p:grpSp>
            <p:nvGrpSpPr>
              <p:cNvPr id="27" name="Group 26">
                <a:extLst>
                  <a:ext uri="{FF2B5EF4-FFF2-40B4-BE49-F238E27FC236}">
                    <a16:creationId xmlns:a16="http://schemas.microsoft.com/office/drawing/2014/main" id="{13E6820B-4540-424E-BAFE-BE3299514AC5}"/>
                  </a:ext>
                </a:extLst>
              </p:cNvPr>
              <p:cNvGrpSpPr/>
              <p:nvPr/>
            </p:nvGrpSpPr>
            <p:grpSpPr>
              <a:xfrm>
                <a:off x="3088188" y="2166195"/>
                <a:ext cx="794740" cy="1575064"/>
                <a:chOff x="1664151" y="3907931"/>
                <a:chExt cx="911395" cy="1620077"/>
              </a:xfrm>
              <a:solidFill>
                <a:schemeClr val="bg1"/>
              </a:solidFill>
            </p:grpSpPr>
            <p:sp>
              <p:nvSpPr>
                <p:cNvPr id="37" name="Rounded Rectangle 36">
                  <a:extLst>
                    <a:ext uri="{FF2B5EF4-FFF2-40B4-BE49-F238E27FC236}">
                      <a16:creationId xmlns:a16="http://schemas.microsoft.com/office/drawing/2014/main" id="{80D179B5-4DDA-3647-A506-F6FB335E9FCC}"/>
                    </a:ext>
                  </a:extLst>
                </p:cNvPr>
                <p:cNvSpPr/>
                <p:nvPr/>
              </p:nvSpPr>
              <p:spPr>
                <a:xfrm>
                  <a:off x="1664151" y="3907931"/>
                  <a:ext cx="911395" cy="1590260"/>
                </a:xfrm>
                <a:prstGeom prst="roundRect">
                  <a:avLst/>
                </a:prstGeom>
                <a:solidFill>
                  <a:schemeClr val="tx1">
                    <a:lumMod val="50000"/>
                    <a:lumOff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Rounded Rectangle 37">
                  <a:extLst>
                    <a:ext uri="{FF2B5EF4-FFF2-40B4-BE49-F238E27FC236}">
                      <a16:creationId xmlns:a16="http://schemas.microsoft.com/office/drawing/2014/main" id="{851A849E-5A9E-7B46-8655-04D59FCAE909}"/>
                    </a:ext>
                  </a:extLst>
                </p:cNvPr>
                <p:cNvSpPr/>
                <p:nvPr/>
              </p:nvSpPr>
              <p:spPr>
                <a:xfrm>
                  <a:off x="1664151" y="5059833"/>
                  <a:ext cx="911395" cy="468175"/>
                </a:xfrm>
                <a:prstGeom prst="roundRect">
                  <a:avLst>
                    <a:gd name="adj" fmla="val 46388"/>
                  </a:avLst>
                </a:prstGeom>
                <a:solidFill>
                  <a:schemeClr val="tx1">
                    <a:lumMod val="50000"/>
                    <a:lumOff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8" name="Oval 27">
                <a:extLst>
                  <a:ext uri="{FF2B5EF4-FFF2-40B4-BE49-F238E27FC236}">
                    <a16:creationId xmlns:a16="http://schemas.microsoft.com/office/drawing/2014/main" id="{AE730083-A039-0D42-AD9D-F88473240B47}"/>
                  </a:ext>
                </a:extLst>
              </p:cNvPr>
              <p:cNvSpPr/>
              <p:nvPr/>
            </p:nvSpPr>
            <p:spPr>
              <a:xfrm>
                <a:off x="3242246" y="2228513"/>
                <a:ext cx="496957" cy="496957"/>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5475A843-5319-DC46-B906-4F78192130F7}"/>
                  </a:ext>
                </a:extLst>
              </p:cNvPr>
              <p:cNvSpPr/>
              <p:nvPr/>
            </p:nvSpPr>
            <p:spPr>
              <a:xfrm rot="1800000">
                <a:off x="3180952" y="2750373"/>
                <a:ext cx="148387" cy="499058"/>
              </a:xfrm>
              <a:prstGeom prst="roundRect">
                <a:avLst>
                  <a:gd name="adj" fmla="val 46388"/>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Rounded Rectangle 29">
                <a:extLst>
                  <a:ext uri="{FF2B5EF4-FFF2-40B4-BE49-F238E27FC236}">
                    <a16:creationId xmlns:a16="http://schemas.microsoft.com/office/drawing/2014/main" id="{D97FDE96-981B-504D-B2C9-D95055130880}"/>
                  </a:ext>
                </a:extLst>
              </p:cNvPr>
              <p:cNvSpPr/>
              <p:nvPr/>
            </p:nvSpPr>
            <p:spPr>
              <a:xfrm>
                <a:off x="3265403" y="2733960"/>
                <a:ext cx="450644" cy="805664"/>
              </a:xfrm>
              <a:prstGeom prst="roundRect">
                <a:avLst>
                  <a:gd name="adj" fmla="val 33670"/>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Rounded Rectangle 30">
                <a:extLst>
                  <a:ext uri="{FF2B5EF4-FFF2-40B4-BE49-F238E27FC236}">
                    <a16:creationId xmlns:a16="http://schemas.microsoft.com/office/drawing/2014/main" id="{F08881D5-C4AE-8041-8802-402DC308175C}"/>
                  </a:ext>
                </a:extLst>
              </p:cNvPr>
              <p:cNvSpPr/>
              <p:nvPr/>
            </p:nvSpPr>
            <p:spPr>
              <a:xfrm>
                <a:off x="3263758" y="3418717"/>
                <a:ext cx="202458" cy="691936"/>
              </a:xfrm>
              <a:prstGeom prst="roundRect">
                <a:avLst>
                  <a:gd name="adj" fmla="val 46388"/>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Rounded Rectangle 31">
                <a:extLst>
                  <a:ext uri="{FF2B5EF4-FFF2-40B4-BE49-F238E27FC236}">
                    <a16:creationId xmlns:a16="http://schemas.microsoft.com/office/drawing/2014/main" id="{714CA24E-6AB7-1D44-AD14-6DA9369CBF73}"/>
                  </a:ext>
                </a:extLst>
              </p:cNvPr>
              <p:cNvSpPr/>
              <p:nvPr/>
            </p:nvSpPr>
            <p:spPr>
              <a:xfrm>
                <a:off x="3521572" y="3410942"/>
                <a:ext cx="205409" cy="691936"/>
              </a:xfrm>
              <a:prstGeom prst="roundRect">
                <a:avLst>
                  <a:gd name="adj" fmla="val 46388"/>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Rounded Rectangle 32">
                <a:extLst>
                  <a:ext uri="{FF2B5EF4-FFF2-40B4-BE49-F238E27FC236}">
                    <a16:creationId xmlns:a16="http://schemas.microsoft.com/office/drawing/2014/main" id="{4E42A14B-319D-8345-AD61-969D074C4BCC}"/>
                  </a:ext>
                </a:extLst>
              </p:cNvPr>
              <p:cNvSpPr/>
              <p:nvPr/>
            </p:nvSpPr>
            <p:spPr>
              <a:xfrm rot="20700000">
                <a:off x="3651879" y="2803362"/>
                <a:ext cx="122938" cy="440798"/>
              </a:xfrm>
              <a:prstGeom prst="roundRect">
                <a:avLst>
                  <a:gd name="adj" fmla="val 46388"/>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Rounded Rectangle 33">
                <a:extLst>
                  <a:ext uri="{FF2B5EF4-FFF2-40B4-BE49-F238E27FC236}">
                    <a16:creationId xmlns:a16="http://schemas.microsoft.com/office/drawing/2014/main" id="{90FC9A92-C416-5549-B970-ABCA8B70F397}"/>
                  </a:ext>
                </a:extLst>
              </p:cNvPr>
              <p:cNvSpPr/>
              <p:nvPr/>
            </p:nvSpPr>
            <p:spPr>
              <a:xfrm>
                <a:off x="3409006" y="2764921"/>
                <a:ext cx="297629" cy="200538"/>
              </a:xfrm>
              <a:prstGeom prst="roundRect">
                <a:avLst>
                  <a:gd name="adj" fmla="val 50000"/>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Rounded Rectangle 34">
                <a:extLst>
                  <a:ext uri="{FF2B5EF4-FFF2-40B4-BE49-F238E27FC236}">
                    <a16:creationId xmlns:a16="http://schemas.microsoft.com/office/drawing/2014/main" id="{A1152277-C4F2-844D-A561-7B4E5A74BC11}"/>
                  </a:ext>
                </a:extLst>
              </p:cNvPr>
              <p:cNvSpPr/>
              <p:nvPr/>
            </p:nvSpPr>
            <p:spPr>
              <a:xfrm>
                <a:off x="3425200" y="2872265"/>
                <a:ext cx="132621" cy="255357"/>
              </a:xfrm>
              <a:prstGeom prst="roundRect">
                <a:avLst>
                  <a:gd name="adj" fmla="val 30594"/>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Rounded Rectangle 35">
                <a:extLst>
                  <a:ext uri="{FF2B5EF4-FFF2-40B4-BE49-F238E27FC236}">
                    <a16:creationId xmlns:a16="http://schemas.microsoft.com/office/drawing/2014/main" id="{97335DD9-1688-E447-8085-20B191D6021F}"/>
                  </a:ext>
                </a:extLst>
              </p:cNvPr>
              <p:cNvSpPr/>
              <p:nvPr/>
            </p:nvSpPr>
            <p:spPr>
              <a:xfrm rot="18600000">
                <a:off x="3615746" y="2996967"/>
                <a:ext cx="129563" cy="292241"/>
              </a:xfrm>
              <a:prstGeom prst="roundRect">
                <a:avLst>
                  <a:gd name="adj" fmla="val 46388"/>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 name="Group 5">
              <a:extLst>
                <a:ext uri="{FF2B5EF4-FFF2-40B4-BE49-F238E27FC236}">
                  <a16:creationId xmlns:a16="http://schemas.microsoft.com/office/drawing/2014/main" id="{B0052FFE-A9D7-934A-A0DF-4A337471AA36}"/>
                </a:ext>
              </a:extLst>
            </p:cNvPr>
            <p:cNvGrpSpPr/>
            <p:nvPr/>
          </p:nvGrpSpPr>
          <p:grpSpPr>
            <a:xfrm>
              <a:off x="4550598" y="2757289"/>
              <a:ext cx="794740" cy="1944458"/>
              <a:chOff x="3088188" y="2166195"/>
              <a:chExt cx="794740" cy="1944458"/>
            </a:xfrm>
          </p:grpSpPr>
          <p:grpSp>
            <p:nvGrpSpPr>
              <p:cNvPr id="16" name="Group 15">
                <a:extLst>
                  <a:ext uri="{FF2B5EF4-FFF2-40B4-BE49-F238E27FC236}">
                    <a16:creationId xmlns:a16="http://schemas.microsoft.com/office/drawing/2014/main" id="{86BE769C-EF87-8C44-860D-C54DAA5A1704}"/>
                  </a:ext>
                </a:extLst>
              </p:cNvPr>
              <p:cNvGrpSpPr/>
              <p:nvPr/>
            </p:nvGrpSpPr>
            <p:grpSpPr>
              <a:xfrm>
                <a:off x="3088188" y="2166195"/>
                <a:ext cx="794740" cy="1575064"/>
                <a:chOff x="1664151" y="3907931"/>
                <a:chExt cx="911395" cy="1620077"/>
              </a:xfrm>
              <a:solidFill>
                <a:schemeClr val="bg1"/>
              </a:solidFill>
            </p:grpSpPr>
            <p:sp>
              <p:nvSpPr>
                <p:cNvPr id="25" name="Rounded Rectangle 24">
                  <a:extLst>
                    <a:ext uri="{FF2B5EF4-FFF2-40B4-BE49-F238E27FC236}">
                      <a16:creationId xmlns:a16="http://schemas.microsoft.com/office/drawing/2014/main" id="{94653744-AF85-404F-9D36-1BADF74E6399}"/>
                    </a:ext>
                  </a:extLst>
                </p:cNvPr>
                <p:cNvSpPr/>
                <p:nvPr/>
              </p:nvSpPr>
              <p:spPr>
                <a:xfrm>
                  <a:off x="1664151" y="3907931"/>
                  <a:ext cx="911395" cy="1590260"/>
                </a:xfrm>
                <a:prstGeom prst="roundRect">
                  <a:avLst/>
                </a:prstGeom>
                <a:solidFill>
                  <a:schemeClr val="tx1">
                    <a:lumMod val="50000"/>
                    <a:lumOff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Rounded Rectangle 25">
                  <a:extLst>
                    <a:ext uri="{FF2B5EF4-FFF2-40B4-BE49-F238E27FC236}">
                      <a16:creationId xmlns:a16="http://schemas.microsoft.com/office/drawing/2014/main" id="{93217E45-ADB1-AA43-9EF9-0C1D10C97718}"/>
                    </a:ext>
                  </a:extLst>
                </p:cNvPr>
                <p:cNvSpPr/>
                <p:nvPr/>
              </p:nvSpPr>
              <p:spPr>
                <a:xfrm>
                  <a:off x="1664151" y="5059833"/>
                  <a:ext cx="911395" cy="468175"/>
                </a:xfrm>
                <a:prstGeom prst="roundRect">
                  <a:avLst>
                    <a:gd name="adj" fmla="val 46388"/>
                  </a:avLst>
                </a:prstGeom>
                <a:solidFill>
                  <a:schemeClr val="tx1">
                    <a:lumMod val="50000"/>
                    <a:lumOff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 name="Oval 16">
                <a:extLst>
                  <a:ext uri="{FF2B5EF4-FFF2-40B4-BE49-F238E27FC236}">
                    <a16:creationId xmlns:a16="http://schemas.microsoft.com/office/drawing/2014/main" id="{CA70D889-2440-4C4E-A06D-81F6809B36FE}"/>
                  </a:ext>
                </a:extLst>
              </p:cNvPr>
              <p:cNvSpPr/>
              <p:nvPr/>
            </p:nvSpPr>
            <p:spPr>
              <a:xfrm>
                <a:off x="3242246" y="2228513"/>
                <a:ext cx="496957" cy="496957"/>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3B3FF81A-10C7-8A4C-90BE-F1383B07EDF2}"/>
                  </a:ext>
                </a:extLst>
              </p:cNvPr>
              <p:cNvSpPr/>
              <p:nvPr/>
            </p:nvSpPr>
            <p:spPr>
              <a:xfrm rot="1800000">
                <a:off x="3180952" y="2750373"/>
                <a:ext cx="148387" cy="499058"/>
              </a:xfrm>
              <a:prstGeom prst="roundRect">
                <a:avLst>
                  <a:gd name="adj" fmla="val 46388"/>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ounded Rectangle 18">
                <a:extLst>
                  <a:ext uri="{FF2B5EF4-FFF2-40B4-BE49-F238E27FC236}">
                    <a16:creationId xmlns:a16="http://schemas.microsoft.com/office/drawing/2014/main" id="{8A7AE69B-DDB2-4249-B160-DCFC0CF82A9C}"/>
                  </a:ext>
                </a:extLst>
              </p:cNvPr>
              <p:cNvSpPr/>
              <p:nvPr/>
            </p:nvSpPr>
            <p:spPr>
              <a:xfrm>
                <a:off x="3265403" y="2733960"/>
                <a:ext cx="450644" cy="805664"/>
              </a:xfrm>
              <a:prstGeom prst="roundRect">
                <a:avLst>
                  <a:gd name="adj" fmla="val 33670"/>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ounded Rectangle 19">
                <a:extLst>
                  <a:ext uri="{FF2B5EF4-FFF2-40B4-BE49-F238E27FC236}">
                    <a16:creationId xmlns:a16="http://schemas.microsoft.com/office/drawing/2014/main" id="{D274C467-73E2-D74C-B02D-7226E7F2B07B}"/>
                  </a:ext>
                </a:extLst>
              </p:cNvPr>
              <p:cNvSpPr/>
              <p:nvPr/>
            </p:nvSpPr>
            <p:spPr>
              <a:xfrm>
                <a:off x="3263758" y="3418717"/>
                <a:ext cx="202458" cy="691936"/>
              </a:xfrm>
              <a:prstGeom prst="roundRect">
                <a:avLst>
                  <a:gd name="adj" fmla="val 46388"/>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Rounded Rectangle 20">
                <a:extLst>
                  <a:ext uri="{FF2B5EF4-FFF2-40B4-BE49-F238E27FC236}">
                    <a16:creationId xmlns:a16="http://schemas.microsoft.com/office/drawing/2014/main" id="{64924C1F-38B3-1D4D-82F3-90F9BEAA2CB4}"/>
                  </a:ext>
                </a:extLst>
              </p:cNvPr>
              <p:cNvSpPr/>
              <p:nvPr/>
            </p:nvSpPr>
            <p:spPr>
              <a:xfrm>
                <a:off x="3521572" y="3410942"/>
                <a:ext cx="205409" cy="691936"/>
              </a:xfrm>
              <a:prstGeom prst="roundRect">
                <a:avLst>
                  <a:gd name="adj" fmla="val 46388"/>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Rounded Rectangle 21">
                <a:extLst>
                  <a:ext uri="{FF2B5EF4-FFF2-40B4-BE49-F238E27FC236}">
                    <a16:creationId xmlns:a16="http://schemas.microsoft.com/office/drawing/2014/main" id="{03A2CEC3-BF47-6241-B012-874BB6F40B0E}"/>
                  </a:ext>
                </a:extLst>
              </p:cNvPr>
              <p:cNvSpPr/>
              <p:nvPr/>
            </p:nvSpPr>
            <p:spPr>
              <a:xfrm rot="20700000">
                <a:off x="3651879" y="2803362"/>
                <a:ext cx="122938" cy="440798"/>
              </a:xfrm>
              <a:prstGeom prst="roundRect">
                <a:avLst>
                  <a:gd name="adj" fmla="val 46388"/>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Rounded Rectangle 22">
                <a:extLst>
                  <a:ext uri="{FF2B5EF4-FFF2-40B4-BE49-F238E27FC236}">
                    <a16:creationId xmlns:a16="http://schemas.microsoft.com/office/drawing/2014/main" id="{36010F45-AB59-A144-BEBE-53D2B23D13C9}"/>
                  </a:ext>
                </a:extLst>
              </p:cNvPr>
              <p:cNvSpPr/>
              <p:nvPr/>
            </p:nvSpPr>
            <p:spPr>
              <a:xfrm>
                <a:off x="3409006" y="2764921"/>
                <a:ext cx="297629" cy="200538"/>
              </a:xfrm>
              <a:prstGeom prst="roundRect">
                <a:avLst>
                  <a:gd name="adj" fmla="val 50000"/>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Rounded Rectangle 23">
                <a:extLst>
                  <a:ext uri="{FF2B5EF4-FFF2-40B4-BE49-F238E27FC236}">
                    <a16:creationId xmlns:a16="http://schemas.microsoft.com/office/drawing/2014/main" id="{15879210-CB68-674B-8481-10BE7D9292B6}"/>
                  </a:ext>
                </a:extLst>
              </p:cNvPr>
              <p:cNvSpPr/>
              <p:nvPr/>
            </p:nvSpPr>
            <p:spPr>
              <a:xfrm rot="15124645">
                <a:off x="3604595" y="3052722"/>
                <a:ext cx="129563" cy="292241"/>
              </a:xfrm>
              <a:prstGeom prst="roundRect">
                <a:avLst>
                  <a:gd name="adj" fmla="val 46388"/>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7" name="Down Arrow 6">
              <a:extLst>
                <a:ext uri="{FF2B5EF4-FFF2-40B4-BE49-F238E27FC236}">
                  <a16:creationId xmlns:a16="http://schemas.microsoft.com/office/drawing/2014/main" id="{E3ED1A49-C351-364E-822C-467AD91ED245}"/>
                </a:ext>
              </a:extLst>
            </p:cNvPr>
            <p:cNvSpPr/>
            <p:nvPr/>
          </p:nvSpPr>
          <p:spPr>
            <a:xfrm rot="3946844">
              <a:off x="4414090" y="2936217"/>
              <a:ext cx="276297" cy="701141"/>
            </a:xfrm>
            <a:prstGeom prst="down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8" name="Group 7">
              <a:extLst>
                <a:ext uri="{FF2B5EF4-FFF2-40B4-BE49-F238E27FC236}">
                  <a16:creationId xmlns:a16="http://schemas.microsoft.com/office/drawing/2014/main" id="{568D7404-9312-9348-B03E-DE2F896CF3AF}"/>
                </a:ext>
              </a:extLst>
            </p:cNvPr>
            <p:cNvGrpSpPr/>
            <p:nvPr/>
          </p:nvGrpSpPr>
          <p:grpSpPr>
            <a:xfrm>
              <a:off x="5499746" y="2860092"/>
              <a:ext cx="3187323" cy="2242074"/>
              <a:chOff x="5499746" y="3338730"/>
              <a:chExt cx="3187323" cy="2242074"/>
            </a:xfrm>
          </p:grpSpPr>
          <p:pic>
            <p:nvPicPr>
              <p:cNvPr id="14" name="Picture 13">
                <a:extLst>
                  <a:ext uri="{FF2B5EF4-FFF2-40B4-BE49-F238E27FC236}">
                    <a16:creationId xmlns:a16="http://schemas.microsoft.com/office/drawing/2014/main" id="{C5EBF139-6419-A146-AE7A-B4259EEE0C26}"/>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615677" y="3338730"/>
                <a:ext cx="2955462" cy="1342210"/>
              </a:xfrm>
              <a:prstGeom prst="rect">
                <a:avLst/>
              </a:prstGeom>
            </p:spPr>
          </p:pic>
          <p:sp>
            <p:nvSpPr>
              <p:cNvPr id="15" name="TextBox 14">
                <a:extLst>
                  <a:ext uri="{FF2B5EF4-FFF2-40B4-BE49-F238E27FC236}">
                    <a16:creationId xmlns:a16="http://schemas.microsoft.com/office/drawing/2014/main" id="{F30C93D1-B15E-5344-9ECA-80B3B80635EA}"/>
                  </a:ext>
                </a:extLst>
              </p:cNvPr>
              <p:cNvSpPr txBox="1"/>
              <p:nvPr/>
            </p:nvSpPr>
            <p:spPr>
              <a:xfrm>
                <a:off x="5499746" y="4680940"/>
                <a:ext cx="3187323" cy="899864"/>
              </a:xfrm>
              <a:prstGeom prst="rect">
                <a:avLst/>
              </a:prstGeom>
              <a:noFill/>
            </p:spPr>
            <p:txBody>
              <a:bodyPr wrap="square" rtlCol="0">
                <a:spAutoFit/>
              </a:bodyPr>
              <a:lstStyle/>
              <a:p>
                <a:pPr algn="ctr"/>
                <a:r>
                  <a:rPr lang="en-US" sz="2000" dirty="0"/>
                  <a:t>Shoulder surfer sees</a:t>
                </a:r>
              </a:p>
            </p:txBody>
          </p:sp>
        </p:grpSp>
        <p:grpSp>
          <p:nvGrpSpPr>
            <p:cNvPr id="9" name="Group 8">
              <a:extLst>
                <a:ext uri="{FF2B5EF4-FFF2-40B4-BE49-F238E27FC236}">
                  <a16:creationId xmlns:a16="http://schemas.microsoft.com/office/drawing/2014/main" id="{4D18F2B6-DA6B-EF49-84B1-E29A7506CFA5}"/>
                </a:ext>
              </a:extLst>
            </p:cNvPr>
            <p:cNvGrpSpPr/>
            <p:nvPr/>
          </p:nvGrpSpPr>
          <p:grpSpPr>
            <a:xfrm>
              <a:off x="553792" y="2860092"/>
              <a:ext cx="2939270" cy="1850829"/>
              <a:chOff x="597695" y="3340655"/>
              <a:chExt cx="2939270" cy="1850829"/>
            </a:xfrm>
          </p:grpSpPr>
          <p:sp>
            <p:nvSpPr>
              <p:cNvPr id="12" name="TextBox 11">
                <a:extLst>
                  <a:ext uri="{FF2B5EF4-FFF2-40B4-BE49-F238E27FC236}">
                    <a16:creationId xmlns:a16="http://schemas.microsoft.com/office/drawing/2014/main" id="{1170E382-5B54-084C-938D-743BBBF499E6}"/>
                  </a:ext>
                </a:extLst>
              </p:cNvPr>
              <p:cNvSpPr txBox="1"/>
              <p:nvPr/>
            </p:nvSpPr>
            <p:spPr>
              <a:xfrm>
                <a:off x="597695" y="4682865"/>
                <a:ext cx="2939270" cy="508619"/>
              </a:xfrm>
              <a:prstGeom prst="rect">
                <a:avLst/>
              </a:prstGeom>
              <a:noFill/>
            </p:spPr>
            <p:txBody>
              <a:bodyPr wrap="square" rtlCol="0">
                <a:spAutoFit/>
              </a:bodyPr>
              <a:lstStyle/>
              <a:p>
                <a:pPr algn="ctr"/>
                <a:r>
                  <a:rPr lang="en-US" sz="2000" dirty="0"/>
                  <a:t>User sees</a:t>
                </a:r>
              </a:p>
            </p:txBody>
          </p:sp>
          <p:pic>
            <p:nvPicPr>
              <p:cNvPr id="13" name="Picture 12">
                <a:extLst>
                  <a:ext uri="{FF2B5EF4-FFF2-40B4-BE49-F238E27FC236}">
                    <a16:creationId xmlns:a16="http://schemas.microsoft.com/office/drawing/2014/main" id="{9273F768-E29C-774A-AB4B-ECBE8F8E1A4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97695" y="3340655"/>
                <a:ext cx="2939270" cy="1342210"/>
              </a:xfrm>
              <a:prstGeom prst="rect">
                <a:avLst/>
              </a:prstGeom>
            </p:spPr>
          </p:pic>
        </p:grpSp>
        <p:sp>
          <p:nvSpPr>
            <p:cNvPr id="10" name="Left Arrow 9">
              <a:extLst>
                <a:ext uri="{FF2B5EF4-FFF2-40B4-BE49-F238E27FC236}">
                  <a16:creationId xmlns:a16="http://schemas.microsoft.com/office/drawing/2014/main" id="{55110345-DAB1-A140-8452-A83F14FDCAA4}"/>
                </a:ext>
              </a:extLst>
            </p:cNvPr>
            <p:cNvSpPr/>
            <p:nvPr/>
          </p:nvSpPr>
          <p:spPr>
            <a:xfrm>
              <a:off x="3537578" y="3411258"/>
              <a:ext cx="156931" cy="407193"/>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a:extLst>
                <a:ext uri="{FF2B5EF4-FFF2-40B4-BE49-F238E27FC236}">
                  <a16:creationId xmlns:a16="http://schemas.microsoft.com/office/drawing/2014/main" id="{DD186D2C-44F8-524E-B4FA-05019CFADA9F}"/>
                </a:ext>
              </a:extLst>
            </p:cNvPr>
            <p:cNvSpPr/>
            <p:nvPr/>
          </p:nvSpPr>
          <p:spPr>
            <a:xfrm flipH="1">
              <a:off x="5397586" y="3411257"/>
              <a:ext cx="156931" cy="407193"/>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3539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82B757-0DCC-47A7-B1B6-68D1D492B2F1}"/>
              </a:ext>
            </a:extLst>
          </p:cNvPr>
          <p:cNvSpPr>
            <a:spLocks noGrp="1"/>
          </p:cNvSpPr>
          <p:nvPr>
            <p:ph type="title"/>
          </p:nvPr>
        </p:nvSpPr>
        <p:spPr/>
        <p:txBody>
          <a:bodyPr/>
          <a:lstStyle/>
          <a:p>
            <a:r>
              <a:rPr lang="en-US" dirty="0"/>
              <a:t>Thank you</a:t>
            </a:r>
          </a:p>
        </p:txBody>
      </p:sp>
      <p:sp>
        <p:nvSpPr>
          <p:cNvPr id="5" name="Text Placeholder 4">
            <a:extLst>
              <a:ext uri="{FF2B5EF4-FFF2-40B4-BE49-F238E27FC236}">
                <a16:creationId xmlns:a16="http://schemas.microsoft.com/office/drawing/2014/main" id="{DFA0BFE0-4AE1-463D-8AE8-9E242B746518}"/>
              </a:ext>
            </a:extLst>
          </p:cNvPr>
          <p:cNvSpPr>
            <a:spLocks noGrp="1"/>
          </p:cNvSpPr>
          <p:nvPr>
            <p:ph type="body" idx="1"/>
          </p:nvPr>
        </p:nvSpPr>
        <p:spPr/>
        <p:txBody>
          <a:bodyPr/>
          <a:lstStyle/>
          <a:p>
            <a:pPr>
              <a:lnSpc>
                <a:spcPct val="150000"/>
              </a:lnSpc>
            </a:pPr>
            <a:r>
              <a:rPr lang="en-US" u="sng" dirty="0"/>
              <a:t>Chun-Yu Chen</a:t>
            </a:r>
            <a:r>
              <a:rPr lang="en-US" dirty="0"/>
              <a:t>, Bo-Yao Lin, </a:t>
            </a:r>
            <a:r>
              <a:rPr lang="en-US" dirty="0" err="1"/>
              <a:t>Junding</a:t>
            </a:r>
            <a:r>
              <a:rPr lang="en-US" dirty="0"/>
              <a:t> Wang, and Kang G. Shin</a:t>
            </a:r>
          </a:p>
          <a:p>
            <a:pPr>
              <a:lnSpc>
                <a:spcPct val="150000"/>
              </a:lnSpc>
            </a:pPr>
            <a:r>
              <a:rPr lang="en-US" dirty="0"/>
              <a:t>{</a:t>
            </a:r>
            <a:r>
              <a:rPr lang="en-US" u="sng" dirty="0" err="1"/>
              <a:t>chunyuc</a:t>
            </a:r>
            <a:r>
              <a:rPr lang="en-US" dirty="0"/>
              <a:t>, </a:t>
            </a:r>
            <a:r>
              <a:rPr lang="en-US" dirty="0" err="1"/>
              <a:t>boyaolin</a:t>
            </a:r>
            <a:r>
              <a:rPr lang="en-US" dirty="0"/>
              <a:t>, </a:t>
            </a:r>
            <a:r>
              <a:rPr lang="en-US" dirty="0" err="1"/>
              <a:t>jundwang</a:t>
            </a:r>
            <a:r>
              <a:rPr lang="en-US" dirty="0"/>
              <a:t>, </a:t>
            </a:r>
            <a:r>
              <a:rPr lang="en-US" dirty="0" err="1"/>
              <a:t>kgshin</a:t>
            </a:r>
            <a:r>
              <a:rPr lang="en-US" dirty="0"/>
              <a:t>}@</a:t>
            </a:r>
            <a:r>
              <a:rPr lang="en-US" dirty="0" err="1"/>
              <a:t>umich.edu</a:t>
            </a:r>
            <a:endParaRPr lang="en-US" dirty="0"/>
          </a:p>
        </p:txBody>
      </p:sp>
      <p:grpSp>
        <p:nvGrpSpPr>
          <p:cNvPr id="6" name="Group 5">
            <a:extLst>
              <a:ext uri="{FF2B5EF4-FFF2-40B4-BE49-F238E27FC236}">
                <a16:creationId xmlns:a16="http://schemas.microsoft.com/office/drawing/2014/main" id="{25744D42-A919-9540-B471-BCE7884AD3FB}"/>
              </a:ext>
            </a:extLst>
          </p:cNvPr>
          <p:cNvGrpSpPr/>
          <p:nvPr/>
        </p:nvGrpSpPr>
        <p:grpSpPr>
          <a:xfrm>
            <a:off x="9963848" y="2321612"/>
            <a:ext cx="1018311" cy="1018311"/>
            <a:chOff x="6957900" y="5528522"/>
            <a:chExt cx="1243486" cy="1243486"/>
          </a:xfrm>
        </p:grpSpPr>
        <p:sp>
          <p:nvSpPr>
            <p:cNvPr id="7" name="Rectangle 6">
              <a:extLst>
                <a:ext uri="{FF2B5EF4-FFF2-40B4-BE49-F238E27FC236}">
                  <a16:creationId xmlns:a16="http://schemas.microsoft.com/office/drawing/2014/main" id="{E10F38C2-19FC-3E40-806E-203BADDD6DE0}"/>
                </a:ext>
              </a:extLst>
            </p:cNvPr>
            <p:cNvSpPr/>
            <p:nvPr/>
          </p:nvSpPr>
          <p:spPr bwMode="auto">
            <a:xfrm>
              <a:off x="6957900" y="5528522"/>
              <a:ext cx="1243486" cy="1243486"/>
            </a:xfrm>
            <a:prstGeom prst="rect">
              <a:avLst/>
            </a:prstGeom>
            <a:solidFill>
              <a:srgbClr val="00275E"/>
            </a:solidFill>
            <a:ln w="19050" cap="flat">
              <a:solidFill>
                <a:schemeClr val="tx1"/>
              </a:solidFill>
              <a:prstDash val="solid"/>
              <a:round/>
              <a:headEnd/>
              <a:tailEnd/>
            </a:ln>
            <a:effectLst/>
          </p:spPr>
          <p:txBody>
            <a:bodyPr wrap="square" rtlCol="0" anchor="ctr">
              <a:spAutoFit/>
            </a:bodyPr>
            <a:lstStyle/>
            <a:p>
              <a:pPr algn="ctr"/>
              <a:endParaRPr lang="en-US"/>
            </a:p>
          </p:txBody>
        </p:sp>
        <p:pic>
          <p:nvPicPr>
            <p:cNvPr id="8" name="Picture 7">
              <a:extLst>
                <a:ext uri="{FF2B5EF4-FFF2-40B4-BE49-F238E27FC236}">
                  <a16:creationId xmlns:a16="http://schemas.microsoft.com/office/drawing/2014/main" id="{1207CE11-A134-6C45-8DF7-48D5B9A91011}"/>
                </a:ext>
              </a:extLst>
            </p:cNvPr>
            <p:cNvPicPr>
              <a:picLocks noChangeAspect="1"/>
            </p:cNvPicPr>
            <p:nvPr/>
          </p:nvPicPr>
          <p:blipFill>
            <a:blip r:embed="rId2"/>
            <a:stretch>
              <a:fillRect/>
            </a:stretch>
          </p:blipFill>
          <p:spPr>
            <a:xfrm>
              <a:off x="7105956" y="5679195"/>
              <a:ext cx="947374" cy="942140"/>
            </a:xfrm>
            <a:prstGeom prst="rect">
              <a:avLst/>
            </a:prstGeom>
          </p:spPr>
        </p:pic>
      </p:grpSp>
      <p:pic>
        <p:nvPicPr>
          <p:cNvPr id="9" name="Picture 8">
            <a:extLst>
              <a:ext uri="{FF2B5EF4-FFF2-40B4-BE49-F238E27FC236}">
                <a16:creationId xmlns:a16="http://schemas.microsoft.com/office/drawing/2014/main" id="{829EC699-3D4B-4F4C-82C8-AEC974C24C08}"/>
              </a:ext>
            </a:extLst>
          </p:cNvPr>
          <p:cNvPicPr>
            <a:picLocks noChangeAspect="1"/>
          </p:cNvPicPr>
          <p:nvPr/>
        </p:nvPicPr>
        <p:blipFill>
          <a:blip r:embed="rId3"/>
          <a:stretch>
            <a:fillRect/>
          </a:stretch>
        </p:blipFill>
        <p:spPr>
          <a:xfrm>
            <a:off x="6601696" y="2232537"/>
            <a:ext cx="1243486" cy="1196463"/>
          </a:xfrm>
          <a:prstGeom prst="rect">
            <a:avLst/>
          </a:prstGeom>
        </p:spPr>
      </p:pic>
    </p:spTree>
    <p:extLst>
      <p:ext uri="{BB962C8B-B14F-4D97-AF65-F5344CB8AC3E}">
        <p14:creationId xmlns:p14="http://schemas.microsoft.com/office/powerpoint/2010/main" val="2902077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info can leak easily</a:t>
            </a:r>
          </a:p>
        </p:txBody>
      </p:sp>
      <p:sp>
        <p:nvSpPr>
          <p:cNvPr id="3" name="Content Placeholder 2"/>
          <p:cNvSpPr>
            <a:spLocks noGrp="1"/>
          </p:cNvSpPr>
          <p:nvPr>
            <p:ph idx="1"/>
          </p:nvPr>
        </p:nvSpPr>
        <p:spPr>
          <a:xfrm>
            <a:off x="2152650" y="1509939"/>
            <a:ext cx="7886700" cy="1126581"/>
          </a:xfrm>
        </p:spPr>
        <p:txBody>
          <a:bodyPr/>
          <a:lstStyle/>
          <a:p>
            <a:r>
              <a:rPr lang="en-US" dirty="0"/>
              <a:t>Often you just don’t know and foresee this</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44437" y="2275574"/>
            <a:ext cx="3059974" cy="249814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96000" y="2273412"/>
            <a:ext cx="3322000" cy="2500304"/>
          </a:xfrm>
          <a:prstGeom prst="rect">
            <a:avLst/>
          </a:prstGeom>
        </p:spPr>
      </p:pic>
      <p:sp>
        <p:nvSpPr>
          <p:cNvPr id="4" name="Rounded Rectangle 3"/>
          <p:cNvSpPr/>
          <p:nvPr/>
        </p:nvSpPr>
        <p:spPr bwMode="auto">
          <a:xfrm>
            <a:off x="2844438" y="5340438"/>
            <a:ext cx="6573563" cy="408623"/>
          </a:xfrm>
          <a:prstGeom prst="roundRect">
            <a:avLst/>
          </a:prstGeom>
          <a:ln>
            <a:headEnd/>
            <a:tailEnd/>
          </a:ln>
        </p:spPr>
        <p:style>
          <a:lnRef idx="1">
            <a:schemeClr val="accent6"/>
          </a:lnRef>
          <a:fillRef idx="2">
            <a:schemeClr val="accent6"/>
          </a:fillRef>
          <a:effectRef idx="1">
            <a:schemeClr val="accent6"/>
          </a:effectRef>
          <a:fontRef idx="minor">
            <a:schemeClr val="dk1"/>
          </a:fontRef>
        </p:style>
        <p:txBody>
          <a:bodyPr wrap="square" rtlCol="0" anchor="ctr">
            <a:spAutoFit/>
          </a:bodyPr>
          <a:lstStyle/>
          <a:p>
            <a:pPr algn="ctr"/>
            <a:r>
              <a:rPr lang="en-US" dirty="0"/>
              <a:t>Only 7% of shoulder surfing events are noticed by the user!</a:t>
            </a:r>
          </a:p>
        </p:txBody>
      </p:sp>
      <p:sp>
        <p:nvSpPr>
          <p:cNvPr id="7" name="TextBox 6"/>
          <p:cNvSpPr txBox="1"/>
          <p:nvPr/>
        </p:nvSpPr>
        <p:spPr>
          <a:xfrm>
            <a:off x="2844438" y="5892042"/>
            <a:ext cx="6573563" cy="480131"/>
          </a:xfrm>
          <a:prstGeom prst="rect">
            <a:avLst/>
          </a:prstGeom>
          <a:noFill/>
        </p:spPr>
        <p:txBody>
          <a:bodyPr wrap="square" lIns="0" tIns="9144" rIns="0" bIns="9144" rtlCol="0">
            <a:spAutoFit/>
          </a:bodyPr>
          <a:lstStyle/>
          <a:p>
            <a:r>
              <a:rPr lang="en-US" sz="1000" dirty="0" err="1"/>
              <a:t>Eiband</a:t>
            </a:r>
            <a:r>
              <a:rPr lang="en-US" sz="1000" dirty="0"/>
              <a:t>, M., </a:t>
            </a:r>
            <a:r>
              <a:rPr lang="en-US" sz="1000" dirty="0" err="1"/>
              <a:t>Khamis</a:t>
            </a:r>
            <a:r>
              <a:rPr lang="en-US" sz="1000" dirty="0"/>
              <a:t>, M., von </a:t>
            </a:r>
            <a:r>
              <a:rPr lang="en-US" sz="1000" dirty="0" err="1"/>
              <a:t>Zezschwitz</a:t>
            </a:r>
            <a:r>
              <a:rPr lang="en-US" sz="1000" dirty="0"/>
              <a:t>, E., Hussmann, H., &amp; Alt, F. (2017). Understanding Shoulder Surfing in the Wild. In </a:t>
            </a:r>
            <a:r>
              <a:rPr lang="en-US" sz="1000" i="1" dirty="0"/>
              <a:t>Proceedings of the 2017 CHI Conference on Human Factors in Computing Systems  - CHI ’17</a:t>
            </a:r>
            <a:r>
              <a:rPr lang="en-US" sz="1000" dirty="0"/>
              <a:t> (pp. 4254–4265). New York, New York, USA: ACM Press.</a:t>
            </a:r>
          </a:p>
        </p:txBody>
      </p:sp>
      <p:sp>
        <p:nvSpPr>
          <p:cNvPr id="9" name="Rectangle 8">
            <a:extLst>
              <a:ext uri="{FF2B5EF4-FFF2-40B4-BE49-F238E27FC236}">
                <a16:creationId xmlns:a16="http://schemas.microsoft.com/office/drawing/2014/main" id="{5166AD8B-D893-EC4C-B870-1BFA918C670B}"/>
              </a:ext>
            </a:extLst>
          </p:cNvPr>
          <p:cNvSpPr/>
          <p:nvPr/>
        </p:nvSpPr>
        <p:spPr>
          <a:xfrm>
            <a:off x="6096001" y="4316499"/>
            <a:ext cx="3393089" cy="461665"/>
          </a:xfrm>
          <a:prstGeom prst="rect">
            <a:avLst/>
          </a:prstGeom>
        </p:spPr>
        <p:txBody>
          <a:bodyPr wrap="square">
            <a:spAutoFit/>
          </a:bodyPr>
          <a:lstStyle/>
          <a:p>
            <a:r>
              <a:rPr lang="en-US" sz="1200" dirty="0">
                <a:solidFill>
                  <a:schemeClr val="bg1"/>
                </a:solidFill>
              </a:rPr>
              <a:t>https://</a:t>
            </a:r>
            <a:r>
              <a:rPr lang="en-US" sz="1200" dirty="0" err="1">
                <a:solidFill>
                  <a:schemeClr val="bg1"/>
                </a:solidFill>
              </a:rPr>
              <a:t>www.datarecovery.co.nz</a:t>
            </a:r>
            <a:r>
              <a:rPr lang="en-US" sz="1200" dirty="0">
                <a:solidFill>
                  <a:schemeClr val="bg1"/>
                </a:solidFill>
              </a:rPr>
              <a:t>/blog-posts/shoulder-surfing-cafe-and-office-dangers/</a:t>
            </a:r>
          </a:p>
        </p:txBody>
      </p:sp>
      <p:sp>
        <p:nvSpPr>
          <p:cNvPr id="10" name="Rectangle 9">
            <a:extLst>
              <a:ext uri="{FF2B5EF4-FFF2-40B4-BE49-F238E27FC236}">
                <a16:creationId xmlns:a16="http://schemas.microsoft.com/office/drawing/2014/main" id="{01A16684-87DF-D14D-8102-2BB24433A3DB}"/>
              </a:ext>
            </a:extLst>
          </p:cNvPr>
          <p:cNvSpPr/>
          <p:nvPr/>
        </p:nvSpPr>
        <p:spPr>
          <a:xfrm>
            <a:off x="3585077" y="4547331"/>
            <a:ext cx="2439835" cy="276999"/>
          </a:xfrm>
          <a:prstGeom prst="rect">
            <a:avLst/>
          </a:prstGeom>
        </p:spPr>
        <p:txBody>
          <a:bodyPr wrap="none">
            <a:spAutoFit/>
          </a:bodyPr>
          <a:lstStyle/>
          <a:p>
            <a:r>
              <a:rPr lang="fr" sz="1200" dirty="0">
                <a:solidFill>
                  <a:schemeClr val="bg1"/>
                </a:solidFill>
                <a:latin typeface="NimbusRomNo9L"/>
              </a:rPr>
              <a:t>https://</a:t>
            </a:r>
            <a:r>
              <a:rPr lang="fr" sz="1200" dirty="0" err="1">
                <a:solidFill>
                  <a:schemeClr val="bg1"/>
                </a:solidFill>
                <a:latin typeface="NimbusRomNo9L"/>
              </a:rPr>
              <a:t>www.iznb.cn</a:t>
            </a:r>
            <a:r>
              <a:rPr lang="fr" sz="1200" dirty="0">
                <a:solidFill>
                  <a:schemeClr val="bg1"/>
                </a:solidFill>
                <a:latin typeface="NimbusRomNo9L"/>
              </a:rPr>
              <a:t>/ article/20343 </a:t>
            </a:r>
            <a:endParaRPr lang="fr" sz="1200" dirty="0">
              <a:solidFill>
                <a:schemeClr val="bg1"/>
              </a:solidFill>
            </a:endParaRPr>
          </a:p>
        </p:txBody>
      </p:sp>
    </p:spTree>
    <p:extLst>
      <p:ext uri="{BB962C8B-B14F-4D97-AF65-F5344CB8AC3E}">
        <p14:creationId xmlns:p14="http://schemas.microsoft.com/office/powerpoint/2010/main" val="188107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D71A06-F6C2-F644-B6A2-CF870DFD5E29}"/>
              </a:ext>
            </a:extLst>
          </p:cNvPr>
          <p:cNvSpPr>
            <a:spLocks noGrp="1"/>
          </p:cNvSpPr>
          <p:nvPr>
            <p:ph type="title"/>
          </p:nvPr>
        </p:nvSpPr>
        <p:spPr/>
        <p:txBody>
          <a:bodyPr/>
          <a:lstStyle/>
          <a:p>
            <a:r>
              <a:rPr lang="en-US" dirty="0"/>
              <a:t>References</a:t>
            </a:r>
          </a:p>
        </p:txBody>
      </p:sp>
      <p:sp>
        <p:nvSpPr>
          <p:cNvPr id="5" name="Content Placeholder 4">
            <a:extLst>
              <a:ext uri="{FF2B5EF4-FFF2-40B4-BE49-F238E27FC236}">
                <a16:creationId xmlns:a16="http://schemas.microsoft.com/office/drawing/2014/main" id="{39B0F586-C91D-DC4F-95A9-8AA0E2B68164}"/>
              </a:ext>
            </a:extLst>
          </p:cNvPr>
          <p:cNvSpPr>
            <a:spLocks noGrp="1"/>
          </p:cNvSpPr>
          <p:nvPr>
            <p:ph idx="1"/>
          </p:nvPr>
        </p:nvSpPr>
        <p:spPr>
          <a:xfrm>
            <a:off x="1981200" y="1009817"/>
            <a:ext cx="8229600" cy="5116347"/>
          </a:xfrm>
        </p:spPr>
        <p:txBody>
          <a:bodyPr/>
          <a:lstStyle/>
          <a:p>
            <a:pPr>
              <a:buFont typeface="+mj-lt"/>
              <a:buAutoNum type="arabicPeriod"/>
            </a:pPr>
            <a:r>
              <a:rPr lang="en-US" sz="1200" dirty="0" err="1"/>
              <a:t>Gugenheimer</a:t>
            </a:r>
            <a:r>
              <a:rPr lang="en-US" sz="1200" dirty="0"/>
              <a:t>, J., De Luca, A., Hess, H., </a:t>
            </a:r>
            <a:r>
              <a:rPr lang="en-US" sz="1200" dirty="0" err="1"/>
              <a:t>Karg</a:t>
            </a:r>
            <a:r>
              <a:rPr lang="en-US" sz="1200" dirty="0"/>
              <a:t>, S., Wolf, D., &amp; </a:t>
            </a:r>
            <a:r>
              <a:rPr lang="en-US" sz="1200" dirty="0" err="1"/>
              <a:t>Rukzio</a:t>
            </a:r>
            <a:r>
              <a:rPr lang="en-US" sz="1200" dirty="0"/>
              <a:t>, E. (2015). </a:t>
            </a:r>
            <a:r>
              <a:rPr lang="en-US" sz="1200" dirty="0" err="1"/>
              <a:t>ColorSnakes</a:t>
            </a:r>
            <a:r>
              <a:rPr lang="en-US" sz="1200" dirty="0"/>
              <a:t>: Using Colored Decoys to Secure Authentication in Sensitive Contexts. In </a:t>
            </a:r>
            <a:r>
              <a:rPr lang="en-US" sz="1200" i="1" dirty="0"/>
              <a:t>Proceedings of the 17th International Conference on Human-Computer Interaction with Mobile Devices and Services - </a:t>
            </a:r>
            <a:r>
              <a:rPr lang="en-US" sz="1200" i="1" dirty="0" err="1"/>
              <a:t>MobileHCI</a:t>
            </a:r>
            <a:r>
              <a:rPr lang="en-US" sz="1200" i="1" dirty="0"/>
              <a:t> ’15</a:t>
            </a:r>
            <a:r>
              <a:rPr lang="en-US" sz="1200" dirty="0"/>
              <a:t> (pp. 274–283). New York, New York, USA: ACM Press. https://</a:t>
            </a:r>
            <a:r>
              <a:rPr lang="en-US" sz="1200" dirty="0" err="1"/>
              <a:t>doi.org</a:t>
            </a:r>
            <a:r>
              <a:rPr lang="en-US" sz="1200" dirty="0"/>
              <a:t>/10.1145/2785830.2785834</a:t>
            </a:r>
          </a:p>
          <a:p>
            <a:pPr>
              <a:buFont typeface="+mj-lt"/>
              <a:buAutoNum type="arabicPeriod"/>
            </a:pPr>
            <a:r>
              <a:rPr lang="en-US" sz="1200" dirty="0" err="1"/>
              <a:t>Eekelen</a:t>
            </a:r>
            <a:r>
              <a:rPr lang="en-US" sz="1200" dirty="0"/>
              <a:t>, W. ;, Van Den </a:t>
            </a:r>
            <a:r>
              <a:rPr lang="en-US" sz="1200" dirty="0" err="1"/>
              <a:t>Elst</a:t>
            </a:r>
            <a:r>
              <a:rPr lang="en-US" sz="1200" dirty="0"/>
              <a:t>, J. ;, Khan, J. V, Van </a:t>
            </a:r>
            <a:r>
              <a:rPr lang="en-US" sz="1200" dirty="0" err="1"/>
              <a:t>Eekelen</a:t>
            </a:r>
            <a:r>
              <a:rPr lang="en-US" sz="1200" dirty="0"/>
              <a:t>, W., Van Den </a:t>
            </a:r>
            <a:r>
              <a:rPr lang="en-US" sz="1200" dirty="0" err="1"/>
              <a:t>Elst</a:t>
            </a:r>
            <a:r>
              <a:rPr lang="en-US" sz="1200" dirty="0"/>
              <a:t>, J., &amp; Khan, V.-J. (2014). Dynamic layering graphical elements for graphical password schemes. </a:t>
            </a:r>
            <a:r>
              <a:rPr lang="en-US" sz="1200" i="1" dirty="0"/>
              <a:t>Proceedings of the Chi Sparks 2014 Conference</a:t>
            </a:r>
            <a:r>
              <a:rPr lang="en-US" sz="1200" dirty="0"/>
              <a:t>, 65–73. Retrieved from https://</a:t>
            </a:r>
            <a:r>
              <a:rPr lang="en-US" sz="1200" dirty="0" err="1"/>
              <a:t>pure.tue.nl</a:t>
            </a:r>
            <a:r>
              <a:rPr lang="en-US" sz="1200" dirty="0"/>
              <a:t>/</a:t>
            </a:r>
            <a:r>
              <a:rPr lang="en-US" sz="1200" dirty="0" err="1"/>
              <a:t>ws</a:t>
            </a:r>
            <a:r>
              <a:rPr lang="en-US" sz="1200" dirty="0"/>
              <a:t>/files/59847497/Chi_Sparks_2014_proceedings.pdf</a:t>
            </a:r>
          </a:p>
          <a:p>
            <a:pPr>
              <a:buFont typeface="+mj-lt"/>
              <a:buAutoNum type="arabicPeriod"/>
            </a:pPr>
            <a:r>
              <a:rPr lang="en-US" sz="1200" dirty="0"/>
              <a:t>von </a:t>
            </a:r>
            <a:r>
              <a:rPr lang="en-US" sz="1200" dirty="0" err="1"/>
              <a:t>Zezschwitz</a:t>
            </a:r>
            <a:r>
              <a:rPr lang="en-US" sz="1200" dirty="0"/>
              <a:t>, E., De Luca, A., </a:t>
            </a:r>
            <a:r>
              <a:rPr lang="en-US" sz="1200" dirty="0" err="1"/>
              <a:t>Brunkow</a:t>
            </a:r>
            <a:r>
              <a:rPr lang="en-US" sz="1200" dirty="0"/>
              <a:t>, B., &amp; Hussmann, H. (2015). </a:t>
            </a:r>
            <a:r>
              <a:rPr lang="en-US" sz="1200" dirty="0" err="1"/>
              <a:t>SwiPIN</a:t>
            </a:r>
            <a:r>
              <a:rPr lang="en-US" sz="1200" dirty="0"/>
              <a:t> - Fast and Secure PIN-Entry on Smartphones. In </a:t>
            </a:r>
            <a:r>
              <a:rPr lang="en-US" sz="1200" i="1" dirty="0"/>
              <a:t>Proceedings of the 33rd Annual ACM Conference on Human Factors in Computing Systems - CHI ’15</a:t>
            </a:r>
            <a:r>
              <a:rPr lang="en-US" sz="1200" dirty="0"/>
              <a:t> (pp. 1403–1406). New York, New York, USA: ACM Press. https://</a:t>
            </a:r>
            <a:r>
              <a:rPr lang="en-US" sz="1200" dirty="0" err="1"/>
              <a:t>doi.org</a:t>
            </a:r>
            <a:r>
              <a:rPr lang="en-US" sz="1200" dirty="0"/>
              <a:t>/10.1145/2702123.2702212</a:t>
            </a:r>
          </a:p>
          <a:p>
            <a:pPr>
              <a:buFont typeface="+mj-lt"/>
              <a:buAutoNum type="arabicPeriod"/>
            </a:pPr>
            <a:r>
              <a:rPr lang="en-US" sz="1200" dirty="0"/>
              <a:t>De Luca, A., </a:t>
            </a:r>
            <a:r>
              <a:rPr lang="en-US" sz="1200" dirty="0" err="1"/>
              <a:t>Hertzschuch</a:t>
            </a:r>
            <a:r>
              <a:rPr lang="en-US" sz="1200" dirty="0"/>
              <a:t>, K., &amp; Hussmann, H. (2010). </a:t>
            </a:r>
            <a:r>
              <a:rPr lang="en-US" sz="1200" dirty="0" err="1"/>
              <a:t>ColorPIN</a:t>
            </a:r>
            <a:r>
              <a:rPr lang="en-US" sz="1200" dirty="0"/>
              <a:t>. In </a:t>
            </a:r>
            <a:r>
              <a:rPr lang="en-US" sz="1200" i="1" dirty="0"/>
              <a:t>Proceedings of the 28th international conference on Human factors in computing systems - CHI ’10</a:t>
            </a:r>
            <a:r>
              <a:rPr lang="en-US" sz="1200" dirty="0"/>
              <a:t> (p. 1103). New York, New York, USA: ACM Press. https://</a:t>
            </a:r>
            <a:r>
              <a:rPr lang="en-US" sz="1200" dirty="0" err="1"/>
              <a:t>doi.org</a:t>
            </a:r>
            <a:r>
              <a:rPr lang="en-US" sz="1200" dirty="0"/>
              <a:t>/10.1145/1753326.1753490</a:t>
            </a:r>
          </a:p>
          <a:p>
            <a:pPr>
              <a:buFont typeface="+mj-lt"/>
              <a:buAutoNum type="arabicPeriod"/>
            </a:pPr>
            <a:r>
              <a:rPr lang="en-US" sz="1200" dirty="0"/>
              <a:t>Winkler, C., </a:t>
            </a:r>
            <a:r>
              <a:rPr lang="en-US" sz="1200" dirty="0" err="1"/>
              <a:t>Gugenheimer</a:t>
            </a:r>
            <a:r>
              <a:rPr lang="en-US" sz="1200" dirty="0"/>
              <a:t>, J., De Luca, A., Haas, G., Speidel, P., </a:t>
            </a:r>
            <a:r>
              <a:rPr lang="en-US" sz="1200" dirty="0" err="1"/>
              <a:t>Dobbelstein</a:t>
            </a:r>
            <a:r>
              <a:rPr lang="en-US" sz="1200" dirty="0"/>
              <a:t>, D., &amp; </a:t>
            </a:r>
            <a:r>
              <a:rPr lang="en-US" sz="1200" dirty="0" err="1"/>
              <a:t>Rukzio</a:t>
            </a:r>
            <a:r>
              <a:rPr lang="en-US" sz="1200" dirty="0"/>
              <a:t>, E. (2015). Glass Unlock: Enhancing Security of Smartphone Unlocking through Leveraging a Private Near-eye Display. In </a:t>
            </a:r>
            <a:r>
              <a:rPr lang="en-US" sz="1200" i="1" dirty="0"/>
              <a:t>Proceedings of the 33rd Annual ACM Conference on Human Factors in Computing Systems - CHI ’15</a:t>
            </a:r>
            <a:r>
              <a:rPr lang="en-US" sz="1200" dirty="0"/>
              <a:t> (pp. 1407–1410). New York, New York, USA: ACM Press. </a:t>
            </a:r>
            <a:r>
              <a:rPr lang="en-US" sz="1200" dirty="0">
                <a:hlinkClick r:id="rId2"/>
              </a:rPr>
              <a:t>https://doi.org/10.1145/2702123.2702316</a:t>
            </a:r>
            <a:endParaRPr lang="en-US" sz="1200" dirty="0"/>
          </a:p>
          <a:p>
            <a:pPr>
              <a:buFont typeface="+mj-lt"/>
              <a:buAutoNum type="arabicPeriod"/>
            </a:pPr>
            <a:r>
              <a:rPr lang="en-US" sz="1200" dirty="0"/>
              <a:t>Papadopoulos, A., Nguyen, T., </a:t>
            </a:r>
            <a:r>
              <a:rPr lang="en-US" sz="1200" dirty="0" err="1"/>
              <a:t>Durmus</a:t>
            </a:r>
            <a:r>
              <a:rPr lang="en-US" sz="1200" dirty="0"/>
              <a:t>, E., &amp; </a:t>
            </a:r>
            <a:r>
              <a:rPr lang="en-US" sz="1200" dirty="0" err="1"/>
              <a:t>Memon</a:t>
            </a:r>
            <a:r>
              <a:rPr lang="en-US" sz="1200" dirty="0"/>
              <a:t>, N. (2017). </a:t>
            </a:r>
            <a:r>
              <a:rPr lang="en-US" sz="1200" dirty="0" err="1"/>
              <a:t>IllusionPIN</a:t>
            </a:r>
            <a:r>
              <a:rPr lang="en-US" sz="1200" dirty="0"/>
              <a:t>: Shoulder-Surfing Resistant Authentication Using Hybrid Images. </a:t>
            </a:r>
            <a:r>
              <a:rPr lang="en-US" sz="1200" i="1" dirty="0"/>
              <a:t>IEEE Transactions on Information Forensics and Security</a:t>
            </a:r>
            <a:r>
              <a:rPr lang="en-US" sz="1200" dirty="0"/>
              <a:t>, </a:t>
            </a:r>
            <a:r>
              <a:rPr lang="en-US" sz="1200" i="1" dirty="0"/>
              <a:t>12</a:t>
            </a:r>
            <a:r>
              <a:rPr lang="en-US" sz="1200" dirty="0"/>
              <a:t>(12), 2875–2889. https://</a:t>
            </a:r>
            <a:r>
              <a:rPr lang="en-US" sz="1200" dirty="0" err="1"/>
              <a:t>doi.org</a:t>
            </a:r>
            <a:r>
              <a:rPr lang="en-US" sz="1200" dirty="0"/>
              <a:t>/10.1109/TIFS.2017.2725199</a:t>
            </a:r>
          </a:p>
          <a:p>
            <a:pPr>
              <a:buFont typeface="+mj-lt"/>
              <a:buAutoNum type="arabicPeriod"/>
            </a:pPr>
            <a:r>
              <a:rPr lang="en-US" sz="1200" dirty="0" err="1"/>
              <a:t>Eiband</a:t>
            </a:r>
            <a:r>
              <a:rPr lang="en-US" sz="1200" dirty="0"/>
              <a:t>, M., von </a:t>
            </a:r>
            <a:r>
              <a:rPr lang="en-US" sz="1200" dirty="0" err="1"/>
              <a:t>Zezschwitz</a:t>
            </a:r>
            <a:r>
              <a:rPr lang="en-US" sz="1200" dirty="0"/>
              <a:t>, E., </a:t>
            </a:r>
            <a:r>
              <a:rPr lang="en-US" sz="1200" dirty="0" err="1"/>
              <a:t>Buschek</a:t>
            </a:r>
            <a:r>
              <a:rPr lang="en-US" sz="1200" dirty="0"/>
              <a:t>, D., &amp; </a:t>
            </a:r>
            <a:r>
              <a:rPr lang="en-US" sz="1200" dirty="0" err="1"/>
              <a:t>Hußmann</a:t>
            </a:r>
            <a:r>
              <a:rPr lang="en-US" sz="1200" dirty="0"/>
              <a:t>, H. (2016). My Scrawl Hides It All. In </a:t>
            </a:r>
            <a:r>
              <a:rPr lang="en-US" sz="1200" i="1" dirty="0"/>
              <a:t>Proceedings of the 2016 CHI Conference Extended Abstracts on Human Factors in Computing Systems - CHI EA ’16</a:t>
            </a:r>
            <a:r>
              <a:rPr lang="en-US" sz="1200" dirty="0"/>
              <a:t> (pp. 2041–2048). New York, New York, USA: ACM Press. https://</a:t>
            </a:r>
            <a:r>
              <a:rPr lang="en-US" sz="1200" dirty="0" err="1"/>
              <a:t>doi.org</a:t>
            </a:r>
            <a:r>
              <a:rPr lang="en-US" sz="1200" dirty="0"/>
              <a:t>/10.1145/2851581.2892511</a:t>
            </a:r>
          </a:p>
          <a:p>
            <a:pPr>
              <a:buFont typeface="+mj-lt"/>
              <a:buAutoNum type="arabicPeriod"/>
            </a:pPr>
            <a:r>
              <a:rPr lang="en-US" sz="1200" dirty="0" err="1"/>
              <a:t>Tarasewich</a:t>
            </a:r>
            <a:r>
              <a:rPr lang="en-US" sz="1200" dirty="0"/>
              <a:t>, P., </a:t>
            </a:r>
            <a:r>
              <a:rPr lang="en-US" sz="1200" dirty="0" err="1"/>
              <a:t>Conlan</a:t>
            </a:r>
            <a:r>
              <a:rPr lang="en-US" sz="1200" dirty="0"/>
              <a:t>, R., &amp; Gong, J. (2006). Protecting Private Data in Public. In </a:t>
            </a:r>
            <a:r>
              <a:rPr lang="en-US" sz="1200" i="1" dirty="0"/>
              <a:t>Extended Abstracts Proceedings of the 2006 Conference on Human Factors in Computing Systems</a:t>
            </a:r>
            <a:r>
              <a:rPr lang="en-US" sz="1200" dirty="0"/>
              <a:t>.</a:t>
            </a:r>
          </a:p>
          <a:p>
            <a:pPr>
              <a:buFont typeface="+mj-lt"/>
              <a:buAutoNum type="arabicPeriod"/>
            </a:pPr>
            <a:r>
              <a:rPr lang="en-US" sz="1200" dirty="0"/>
              <a:t>Lian, S., Hu, W., Song, X., &amp; Liu, Z. (2013). Smart privacy-preserving screen based on multiple sensor fusion. </a:t>
            </a:r>
            <a:r>
              <a:rPr lang="en-US" sz="1200" i="1" dirty="0"/>
              <a:t>IEEE Transactions on Consumer Electronics</a:t>
            </a:r>
            <a:r>
              <a:rPr lang="en-US" sz="1200" dirty="0"/>
              <a:t>, </a:t>
            </a:r>
            <a:r>
              <a:rPr lang="en-US" sz="1200" i="1" dirty="0"/>
              <a:t>59</a:t>
            </a:r>
            <a:r>
              <a:rPr lang="en-US" sz="1200" dirty="0"/>
              <a:t>(1), 136–143. https://</a:t>
            </a:r>
            <a:r>
              <a:rPr lang="en-US" sz="1200" dirty="0" err="1"/>
              <a:t>doi.org</a:t>
            </a:r>
            <a:r>
              <a:rPr lang="en-US" sz="1200" dirty="0"/>
              <a:t>/10.1109/TCE.2013.6490252</a:t>
            </a:r>
          </a:p>
          <a:p>
            <a:pPr>
              <a:buFont typeface="+mj-lt"/>
              <a:buAutoNum type="arabicPeriod"/>
            </a:pPr>
            <a:endParaRPr lang="en-US" sz="1200" dirty="0"/>
          </a:p>
          <a:p>
            <a:pPr>
              <a:buFont typeface="+mj-lt"/>
              <a:buAutoNum type="arabicPeriod"/>
            </a:pPr>
            <a:endParaRPr lang="en-US" sz="1200" dirty="0"/>
          </a:p>
        </p:txBody>
      </p:sp>
    </p:spTree>
    <p:extLst>
      <p:ext uri="{BB962C8B-B14F-4D97-AF65-F5344CB8AC3E}">
        <p14:creationId xmlns:p14="http://schemas.microsoft.com/office/powerpoint/2010/main" val="524945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311F8-2FB2-4F05-BAED-D517B2B1D43F}"/>
              </a:ext>
            </a:extLst>
          </p:cNvPr>
          <p:cNvSpPr>
            <a:spLocks noGrp="1"/>
          </p:cNvSpPr>
          <p:nvPr>
            <p:ph type="title"/>
          </p:nvPr>
        </p:nvSpPr>
        <p:spPr/>
        <p:txBody>
          <a:bodyPr/>
          <a:lstStyle/>
          <a:p>
            <a:r>
              <a:rPr lang="en-US" dirty="0"/>
              <a:t>Two Key Challenges to Protect On-Screen Info</a:t>
            </a:r>
          </a:p>
        </p:txBody>
      </p:sp>
      <p:sp>
        <p:nvSpPr>
          <p:cNvPr id="3" name="Content Placeholder 2">
            <a:extLst>
              <a:ext uri="{FF2B5EF4-FFF2-40B4-BE49-F238E27FC236}">
                <a16:creationId xmlns:a16="http://schemas.microsoft.com/office/drawing/2014/main" id="{EB9DA294-BEB4-42CF-B144-8DC55273F022}"/>
              </a:ext>
            </a:extLst>
          </p:cNvPr>
          <p:cNvSpPr>
            <a:spLocks noGrp="1"/>
          </p:cNvSpPr>
          <p:nvPr>
            <p:ph idx="1"/>
          </p:nvPr>
        </p:nvSpPr>
        <p:spPr/>
        <p:txBody>
          <a:bodyPr/>
          <a:lstStyle/>
          <a:p>
            <a:r>
              <a:rPr lang="en-US" dirty="0"/>
              <a:t>Protection of on-screen information without hindering its visibility</a:t>
            </a:r>
          </a:p>
          <a:p>
            <a:pPr lvl="1"/>
            <a:endParaRPr lang="en-US" dirty="0"/>
          </a:p>
          <a:p>
            <a:r>
              <a:rPr lang="en-US" dirty="0"/>
              <a:t>Protection guarantee</a:t>
            </a:r>
          </a:p>
          <a:p>
            <a:pPr lvl="1"/>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513631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D0219-B410-0945-8C5C-5A5B4E106AE7}"/>
              </a:ext>
            </a:extLst>
          </p:cNvPr>
          <p:cNvSpPr>
            <a:spLocks noGrp="1"/>
          </p:cNvSpPr>
          <p:nvPr>
            <p:ph type="title"/>
          </p:nvPr>
        </p:nvSpPr>
        <p:spPr/>
        <p:txBody>
          <a:bodyPr/>
          <a:lstStyle/>
          <a:p>
            <a:r>
              <a:rPr lang="en-US" dirty="0"/>
              <a:t>Related Work and What We Want</a:t>
            </a:r>
          </a:p>
        </p:txBody>
      </p:sp>
      <p:graphicFrame>
        <p:nvGraphicFramePr>
          <p:cNvPr id="4" name="Table 3">
            <a:extLst>
              <a:ext uri="{FF2B5EF4-FFF2-40B4-BE49-F238E27FC236}">
                <a16:creationId xmlns:a16="http://schemas.microsoft.com/office/drawing/2014/main" id="{F2FAFA4E-F25B-3647-9B5E-837009920B1A}"/>
              </a:ext>
            </a:extLst>
          </p:cNvPr>
          <p:cNvGraphicFramePr>
            <a:graphicFrameLocks noGrp="1"/>
          </p:cNvGraphicFramePr>
          <p:nvPr>
            <p:extLst>
              <p:ext uri="{D42A27DB-BD31-4B8C-83A1-F6EECF244321}">
                <p14:modId xmlns:p14="http://schemas.microsoft.com/office/powerpoint/2010/main" val="633916215"/>
              </p:ext>
            </p:extLst>
          </p:nvPr>
        </p:nvGraphicFramePr>
        <p:xfrm>
          <a:off x="942594" y="2124157"/>
          <a:ext cx="10306812" cy="2748280"/>
        </p:xfrm>
        <a:graphic>
          <a:graphicData uri="http://schemas.openxmlformats.org/drawingml/2006/table">
            <a:tbl>
              <a:tblPr firstRow="1" bandRow="1">
                <a:tableStyleId>{5940675A-B579-460E-94D1-54222C63F5DA}</a:tableStyleId>
              </a:tblPr>
              <a:tblGrid>
                <a:gridCol w="2165986">
                  <a:extLst>
                    <a:ext uri="{9D8B030D-6E8A-4147-A177-3AD203B41FA5}">
                      <a16:colId xmlns:a16="http://schemas.microsoft.com/office/drawing/2014/main" val="2796026021"/>
                    </a:ext>
                  </a:extLst>
                </a:gridCol>
                <a:gridCol w="1922780">
                  <a:extLst>
                    <a:ext uri="{9D8B030D-6E8A-4147-A177-3AD203B41FA5}">
                      <a16:colId xmlns:a16="http://schemas.microsoft.com/office/drawing/2014/main" val="1301848701"/>
                    </a:ext>
                  </a:extLst>
                </a:gridCol>
                <a:gridCol w="1440180">
                  <a:extLst>
                    <a:ext uri="{9D8B030D-6E8A-4147-A177-3AD203B41FA5}">
                      <a16:colId xmlns:a16="http://schemas.microsoft.com/office/drawing/2014/main" val="1632491034"/>
                    </a:ext>
                  </a:extLst>
                </a:gridCol>
                <a:gridCol w="1617980">
                  <a:extLst>
                    <a:ext uri="{9D8B030D-6E8A-4147-A177-3AD203B41FA5}">
                      <a16:colId xmlns:a16="http://schemas.microsoft.com/office/drawing/2014/main" val="3784237626"/>
                    </a:ext>
                  </a:extLst>
                </a:gridCol>
                <a:gridCol w="1579943">
                  <a:extLst>
                    <a:ext uri="{9D8B030D-6E8A-4147-A177-3AD203B41FA5}">
                      <a16:colId xmlns:a16="http://schemas.microsoft.com/office/drawing/2014/main" val="4071288821"/>
                    </a:ext>
                  </a:extLst>
                </a:gridCol>
                <a:gridCol w="1579943">
                  <a:extLst>
                    <a:ext uri="{9D8B030D-6E8A-4147-A177-3AD203B41FA5}">
                      <a16:colId xmlns:a16="http://schemas.microsoft.com/office/drawing/2014/main" val="1103819361"/>
                    </a:ext>
                  </a:extLst>
                </a:gridCol>
              </a:tblGrid>
              <a:tr h="370840">
                <a:tc>
                  <a:txBody>
                    <a:bodyPr/>
                    <a:lstStyle/>
                    <a:p>
                      <a:r>
                        <a:rPr lang="en-US" sz="1800" dirty="0"/>
                        <a:t>Functionalities</a:t>
                      </a:r>
                    </a:p>
                  </a:txBody>
                  <a:tcPr anchor="ctr">
                    <a:solidFill>
                      <a:schemeClr val="accent1">
                        <a:lumMod val="20000"/>
                        <a:lumOff val="80000"/>
                      </a:schemeClr>
                    </a:solidFill>
                  </a:tcPr>
                </a:tc>
                <a:tc>
                  <a:txBody>
                    <a:bodyPr/>
                    <a:lstStyle/>
                    <a:p>
                      <a:pPr algn="ctr"/>
                      <a:r>
                        <a:rPr lang="en-US" sz="1800" dirty="0"/>
                        <a:t>Authentication </a:t>
                      </a:r>
                    </a:p>
                    <a:p>
                      <a:pPr algn="ctr"/>
                      <a:r>
                        <a:rPr lang="en-US" sz="1800" dirty="0"/>
                        <a:t>Protection [1]-[6]</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Delay Info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Leakage [7]</a:t>
                      </a:r>
                    </a:p>
                  </a:txBody>
                  <a:tcPr anchor="ctr">
                    <a:solidFill>
                      <a:schemeClr val="accent2">
                        <a:lumMod val="20000"/>
                        <a:lumOff val="80000"/>
                      </a:schemeClr>
                    </a:solidFill>
                  </a:tcPr>
                </a:tc>
                <a:tc>
                  <a:txBody>
                    <a:bodyPr/>
                    <a:lstStyle/>
                    <a:p>
                      <a:pPr algn="ctr"/>
                      <a:r>
                        <a:rPr lang="en-US" sz="1800" dirty="0"/>
                        <a:t>Info Blocking </a:t>
                      </a:r>
                    </a:p>
                    <a:p>
                      <a:pPr algn="ctr"/>
                      <a:r>
                        <a:rPr lang="en-US" sz="1800" dirty="0"/>
                        <a:t>[8][9]</a:t>
                      </a:r>
                    </a:p>
                  </a:txBody>
                  <a:tcPr anchor="ctr">
                    <a:solidFill>
                      <a:schemeClr val="accent2">
                        <a:lumMod val="20000"/>
                        <a:lumOff val="80000"/>
                      </a:schemeClr>
                    </a:solidFill>
                  </a:tcPr>
                </a:tc>
                <a:tc>
                  <a:txBody>
                    <a:bodyPr/>
                    <a:lstStyle/>
                    <a:p>
                      <a:pPr algn="ctr"/>
                      <a:r>
                        <a:rPr lang="en-US" sz="1800" dirty="0"/>
                        <a:t>Privacy Film</a:t>
                      </a:r>
                    </a:p>
                  </a:txBody>
                  <a:tcPr anchor="ctr">
                    <a:solidFill>
                      <a:schemeClr val="accent2">
                        <a:lumMod val="20000"/>
                        <a:lumOff val="80000"/>
                      </a:schemeClr>
                    </a:solidFill>
                  </a:tcPr>
                </a:tc>
                <a:tc>
                  <a:txBody>
                    <a:bodyPr/>
                    <a:lstStyle/>
                    <a:p>
                      <a:pPr algn="ctr"/>
                      <a:r>
                        <a:rPr lang="en-US" sz="1800" b="1" dirty="0" err="1"/>
                        <a:t>HideScreen</a:t>
                      </a:r>
                      <a:endParaRPr lang="en-US" sz="1800" b="1" dirty="0"/>
                    </a:p>
                  </a:txBody>
                  <a:tcPr anchor="ctr">
                    <a:solidFill>
                      <a:schemeClr val="accent3">
                        <a:lumMod val="20000"/>
                        <a:lumOff val="80000"/>
                      </a:schemeClr>
                    </a:solidFill>
                  </a:tcPr>
                </a:tc>
                <a:extLst>
                  <a:ext uri="{0D108BD9-81ED-4DB2-BD59-A6C34878D82A}">
                    <a16:rowId xmlns:a16="http://schemas.microsoft.com/office/drawing/2014/main" val="3176597072"/>
                  </a:ext>
                </a:extLst>
              </a:tr>
              <a:tr h="370840">
                <a:tc>
                  <a:txBody>
                    <a:bodyPr/>
                    <a:lstStyle/>
                    <a:p>
                      <a:r>
                        <a:rPr lang="en-US" sz="1800" dirty="0"/>
                        <a:t>Protection Target</a:t>
                      </a:r>
                    </a:p>
                  </a:txBody>
                  <a:tcPr anchor="ctr">
                    <a:solidFill>
                      <a:schemeClr val="accent1">
                        <a:lumMod val="20000"/>
                        <a:lumOff val="80000"/>
                      </a:schemeClr>
                    </a:solidFill>
                  </a:tcPr>
                </a:tc>
                <a:tc>
                  <a:txBody>
                    <a:bodyPr/>
                    <a:lstStyle/>
                    <a:p>
                      <a:pPr algn="ctr"/>
                      <a:r>
                        <a:rPr lang="en-US" sz="1800" dirty="0"/>
                        <a:t>Authentication</a:t>
                      </a:r>
                      <a:endParaRPr lang="en-US" sz="1800" b="0" dirty="0"/>
                    </a:p>
                  </a:txBody>
                  <a:tcPr anchor="ctr"/>
                </a:tc>
                <a:tc>
                  <a:txBody>
                    <a:bodyPr/>
                    <a:lstStyle/>
                    <a:p>
                      <a:pPr algn="ctr"/>
                      <a:r>
                        <a:rPr lang="en-US" sz="1800" b="0" dirty="0"/>
                        <a:t>Text</a:t>
                      </a:r>
                    </a:p>
                  </a:txBody>
                  <a:tcPr anchor="ctr"/>
                </a:tc>
                <a:tc>
                  <a:txBody>
                    <a:bodyPr/>
                    <a:lstStyle/>
                    <a:p>
                      <a:pPr algn="ctr"/>
                      <a:r>
                        <a:rPr lang="en-US" sz="1800" b="0" dirty="0"/>
                        <a:t>Text &amp; Image</a:t>
                      </a:r>
                    </a:p>
                  </a:txBody>
                  <a:tcPr anchor="ctr"/>
                </a:tc>
                <a:tc>
                  <a:txBody>
                    <a:bodyPr/>
                    <a:lstStyle/>
                    <a:p>
                      <a:pPr algn="ctr"/>
                      <a:r>
                        <a:rPr lang="en-US" sz="1800" b="0" dirty="0"/>
                        <a:t>Text &amp; Image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tx1"/>
                          </a:solidFill>
                          <a:latin typeface="+mn-lt"/>
                          <a:ea typeface="+mn-ea"/>
                          <a:cs typeface="+mn-cs"/>
                        </a:rPr>
                        <a:t>Text &amp; Image</a:t>
                      </a:r>
                    </a:p>
                  </a:txBody>
                  <a:tcPr anchor="ctr"/>
                </a:tc>
                <a:extLst>
                  <a:ext uri="{0D108BD9-81ED-4DB2-BD59-A6C34878D82A}">
                    <a16:rowId xmlns:a16="http://schemas.microsoft.com/office/drawing/2014/main" val="1272372746"/>
                  </a:ext>
                </a:extLst>
              </a:tr>
              <a:tr h="370840">
                <a:tc>
                  <a:txBody>
                    <a:bodyPr/>
                    <a:lstStyle/>
                    <a:p>
                      <a:r>
                        <a:rPr lang="en-US" sz="1800" dirty="0"/>
                        <a:t>No Info Blocking</a:t>
                      </a:r>
                    </a:p>
                  </a:txBody>
                  <a:tcPr anchor="ctr">
                    <a:solidFill>
                      <a:schemeClr val="accent1">
                        <a:lumMod val="20000"/>
                        <a:lumOff val="80000"/>
                      </a:schemeClr>
                    </a:solidFill>
                  </a:tcPr>
                </a:tc>
                <a:tc>
                  <a:txBody>
                    <a:bodyPr/>
                    <a:lstStyle/>
                    <a:p>
                      <a:pPr algn="ctr"/>
                      <a:r>
                        <a:rPr lang="en-US" sz="1800" b="0" dirty="0"/>
                        <a:t>✓</a:t>
                      </a:r>
                    </a:p>
                  </a:txBody>
                  <a:tcPr anchor="ctr"/>
                </a:tc>
                <a:tc>
                  <a:txBody>
                    <a:bodyPr/>
                    <a:lstStyle/>
                    <a:p>
                      <a:pPr algn="ctr"/>
                      <a:r>
                        <a:rPr lang="en-US" sz="1800" b="0" dirty="0"/>
                        <a:t>✓</a:t>
                      </a:r>
                    </a:p>
                  </a:txBody>
                  <a:tcPr anchor="ctr"/>
                </a:tc>
                <a:tc>
                  <a:txBody>
                    <a:bodyPr/>
                    <a:lstStyle/>
                    <a:p>
                      <a:pPr algn="ctr"/>
                      <a:r>
                        <a:rPr lang="en-US" sz="1800" b="0" dirty="0"/>
                        <a:t>✕</a:t>
                      </a:r>
                    </a:p>
                  </a:txBody>
                  <a:tcPr anchor="ctr"/>
                </a:tc>
                <a:tc>
                  <a:txBody>
                    <a:bodyPr/>
                    <a:lstStyle/>
                    <a:p>
                      <a:pPr algn="ctr"/>
                      <a:r>
                        <a:rPr lang="en-US" sz="1800" b="0" dirty="0"/>
                        <a:t>✓</a:t>
                      </a:r>
                    </a:p>
                  </a:txBody>
                  <a:tcPr anchor="ctr"/>
                </a:tc>
                <a:tc>
                  <a:txBody>
                    <a:bodyPr/>
                    <a:lstStyle/>
                    <a:p>
                      <a:pPr algn="ctr"/>
                      <a:r>
                        <a:rPr lang="en-US" sz="2400" b="0" dirty="0">
                          <a:solidFill>
                            <a:srgbClr val="00B050"/>
                          </a:solidFill>
                        </a:rPr>
                        <a:t>✓</a:t>
                      </a:r>
                    </a:p>
                  </a:txBody>
                  <a:tcPr anchor="ctr"/>
                </a:tc>
                <a:extLst>
                  <a:ext uri="{0D108BD9-81ED-4DB2-BD59-A6C34878D82A}">
                    <a16:rowId xmlns:a16="http://schemas.microsoft.com/office/drawing/2014/main" val="6830178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Protection Range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Guarantee</a:t>
                      </a:r>
                    </a:p>
                  </a:txBody>
                  <a:tcPr anchor="ctr">
                    <a:solidFill>
                      <a:schemeClr val="accent1">
                        <a:lumMod val="20000"/>
                        <a:lumOff val="80000"/>
                      </a:schemeClr>
                    </a:solidFill>
                  </a:tcPr>
                </a:tc>
                <a:tc>
                  <a:txBody>
                    <a:bodyPr/>
                    <a:lstStyle/>
                    <a:p>
                      <a:pPr algn="ctr"/>
                      <a:r>
                        <a:rPr lang="en-US" sz="1800" b="0" dirty="0"/>
                        <a:t>✓</a:t>
                      </a:r>
                    </a:p>
                  </a:txBody>
                  <a:tcPr anchor="ctr"/>
                </a:tc>
                <a:tc>
                  <a:txBody>
                    <a:bodyPr/>
                    <a:lstStyle/>
                    <a:p>
                      <a:pPr algn="ctr"/>
                      <a:r>
                        <a:rPr lang="en-US" sz="1800" b="0" dirty="0"/>
                        <a:t>✕</a:t>
                      </a:r>
                    </a:p>
                  </a:txBody>
                  <a:tcPr anchor="ctr"/>
                </a:tc>
                <a:tc>
                  <a:txBody>
                    <a:bodyPr/>
                    <a:lstStyle/>
                    <a:p>
                      <a:pPr algn="ctr"/>
                      <a:r>
                        <a:rPr lang="en-US" sz="1800" b="0" dirty="0"/>
                        <a:t>✓</a:t>
                      </a:r>
                    </a:p>
                  </a:txBody>
                  <a:tcPr anchor="ctr"/>
                </a:tc>
                <a:tc>
                  <a:txBody>
                    <a:bodyPr/>
                    <a:lstStyle/>
                    <a:p>
                      <a:pPr algn="ctr"/>
                      <a:r>
                        <a:rPr lang="en-US" sz="1800" b="0" dirty="0"/>
                        <a:t>(✓)</a:t>
                      </a:r>
                    </a:p>
                  </a:txBody>
                  <a:tcPr anchor="ctr"/>
                </a:tc>
                <a:tc>
                  <a:txBody>
                    <a:bodyPr/>
                    <a:lstStyle/>
                    <a:p>
                      <a:pPr algn="ctr"/>
                      <a:r>
                        <a:rPr lang="en-US" sz="2400" b="0" dirty="0">
                          <a:solidFill>
                            <a:srgbClr val="00B050"/>
                          </a:solidFill>
                        </a:rPr>
                        <a:t>✓</a:t>
                      </a:r>
                    </a:p>
                  </a:txBody>
                  <a:tcPr anchor="ctr"/>
                </a:tc>
                <a:extLst>
                  <a:ext uri="{0D108BD9-81ED-4DB2-BD59-A6C34878D82A}">
                    <a16:rowId xmlns:a16="http://schemas.microsoft.com/office/drawing/2014/main" val="1411076909"/>
                  </a:ext>
                </a:extLst>
              </a:tr>
              <a:tr h="370840">
                <a:tc>
                  <a:txBody>
                    <a:bodyPr/>
                    <a:lstStyle/>
                    <a:p>
                      <a:r>
                        <a:rPr lang="en-US" sz="1800" dirty="0"/>
                        <a:t>No Need of Additional HW</a:t>
                      </a:r>
                    </a:p>
                  </a:txBody>
                  <a:tcPr anchor="ctr">
                    <a:solidFill>
                      <a:schemeClr val="accent1">
                        <a:lumMod val="20000"/>
                        <a:lumOff val="80000"/>
                      </a:schemeClr>
                    </a:solidFill>
                  </a:tcPr>
                </a:tc>
                <a:tc>
                  <a:txBody>
                    <a:bodyPr/>
                    <a:lstStyle/>
                    <a:p>
                      <a:pPr algn="ctr"/>
                      <a:r>
                        <a:rPr lang="en-US" sz="1800" b="0" dirty="0"/>
                        <a:t>✓</a:t>
                      </a:r>
                    </a:p>
                  </a:txBody>
                  <a:tcPr anchor="ctr"/>
                </a:tc>
                <a:tc>
                  <a:txBody>
                    <a:bodyPr/>
                    <a:lstStyle/>
                    <a:p>
                      <a:pPr algn="ctr"/>
                      <a:r>
                        <a:rPr lang="en-US" sz="1800" b="0" dirty="0"/>
                        <a:t>✓</a:t>
                      </a:r>
                    </a:p>
                  </a:txBody>
                  <a:tcPr anchor="ctr"/>
                </a:tc>
                <a:tc>
                  <a:txBody>
                    <a:bodyPr/>
                    <a:lstStyle/>
                    <a:p>
                      <a:pPr algn="ctr"/>
                      <a:r>
                        <a:rPr lang="en-US" sz="1800" b="0" dirty="0"/>
                        <a:t>✕</a:t>
                      </a:r>
                    </a:p>
                  </a:txBody>
                  <a:tcPr anchor="ctr"/>
                </a:tc>
                <a:tc>
                  <a:txBody>
                    <a:bodyPr/>
                    <a:lstStyle/>
                    <a:p>
                      <a:pPr algn="ctr"/>
                      <a:r>
                        <a:rPr lang="en-US" sz="1800" b="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solidFill>
                            <a:srgbClr val="00B050"/>
                          </a:solidFill>
                        </a:rPr>
                        <a:t>✓</a:t>
                      </a:r>
                    </a:p>
                  </a:txBody>
                  <a:tcPr anchor="ctr"/>
                </a:tc>
                <a:extLst>
                  <a:ext uri="{0D108BD9-81ED-4DB2-BD59-A6C34878D82A}">
                    <a16:rowId xmlns:a16="http://schemas.microsoft.com/office/drawing/2014/main" val="591254814"/>
                  </a:ext>
                </a:extLst>
              </a:tr>
            </a:tbl>
          </a:graphicData>
        </a:graphic>
      </p:graphicFrame>
      <p:sp>
        <p:nvSpPr>
          <p:cNvPr id="7" name="Rectangle 6">
            <a:extLst>
              <a:ext uri="{FF2B5EF4-FFF2-40B4-BE49-F238E27FC236}">
                <a16:creationId xmlns:a16="http://schemas.microsoft.com/office/drawing/2014/main" id="{1921592F-F6F5-5D43-A027-20F2B66D4A93}"/>
              </a:ext>
            </a:extLst>
          </p:cNvPr>
          <p:cNvSpPr/>
          <p:nvPr/>
        </p:nvSpPr>
        <p:spPr bwMode="auto">
          <a:xfrm>
            <a:off x="9685982" y="2056219"/>
            <a:ext cx="1915604" cy="3089303"/>
          </a:xfrm>
          <a:prstGeom prst="rect">
            <a:avLst/>
          </a:prstGeom>
          <a:solidFill>
            <a:schemeClr val="bg1"/>
          </a:solidFill>
          <a:ln w="19050" cap="flat">
            <a:solidFill>
              <a:schemeClr val="bg1"/>
            </a:solidFill>
            <a:prstDash val="solid"/>
            <a:round/>
            <a:headEnd/>
            <a:tailEnd/>
          </a:ln>
          <a:effectLst/>
        </p:spPr>
        <p:txBody>
          <a:bodyPr wrap="square" rtlCol="0" anchor="ctr">
            <a:noAutofit/>
          </a:bodyPr>
          <a:lstStyle/>
          <a:p>
            <a:pPr algn="ctr"/>
            <a:endParaRPr lang="en-US" dirty="0"/>
          </a:p>
        </p:txBody>
      </p:sp>
      <p:sp>
        <p:nvSpPr>
          <p:cNvPr id="9" name="Rounded Rectangle 3">
            <a:extLst>
              <a:ext uri="{FF2B5EF4-FFF2-40B4-BE49-F238E27FC236}">
                <a16:creationId xmlns:a16="http://schemas.microsoft.com/office/drawing/2014/main" id="{0746876D-3D8C-431C-A452-CDFA1179E78E}"/>
              </a:ext>
            </a:extLst>
          </p:cNvPr>
          <p:cNvSpPr/>
          <p:nvPr/>
        </p:nvSpPr>
        <p:spPr bwMode="auto">
          <a:xfrm>
            <a:off x="1215970" y="5436685"/>
            <a:ext cx="9875926" cy="1055608"/>
          </a:xfrm>
          <a:prstGeom prst="roundRect">
            <a:avLst/>
          </a:prstGeom>
          <a:ln>
            <a:headEnd/>
            <a:tailEnd/>
          </a:ln>
        </p:spPr>
        <p:style>
          <a:lnRef idx="1">
            <a:schemeClr val="accent6"/>
          </a:lnRef>
          <a:fillRef idx="2">
            <a:schemeClr val="accent6"/>
          </a:fillRef>
          <a:effectRef idx="1">
            <a:schemeClr val="accent6"/>
          </a:effectRef>
          <a:fontRef idx="minor">
            <a:schemeClr val="dk1"/>
          </a:fontRef>
        </p:style>
        <p:txBody>
          <a:bodyPr wrap="square" rtlCol="0" anchor="ctr">
            <a:spAutoFit/>
          </a:bodyPr>
          <a:lstStyle/>
          <a:p>
            <a:pPr algn="ctr"/>
            <a:r>
              <a:rPr lang="en-US" sz="2800" dirty="0"/>
              <a:t>Privacy film provides little to no protection when the shoulder surfer has a similar viewing angle as the user.</a:t>
            </a:r>
          </a:p>
        </p:txBody>
      </p:sp>
      <p:sp>
        <p:nvSpPr>
          <p:cNvPr id="10" name="Rectangle 9">
            <a:extLst>
              <a:ext uri="{FF2B5EF4-FFF2-40B4-BE49-F238E27FC236}">
                <a16:creationId xmlns:a16="http://schemas.microsoft.com/office/drawing/2014/main" id="{FD83D7B5-7E0B-43A1-9BC9-C368AA09B0AC}"/>
              </a:ext>
            </a:extLst>
          </p:cNvPr>
          <p:cNvSpPr/>
          <p:nvPr/>
        </p:nvSpPr>
        <p:spPr bwMode="auto">
          <a:xfrm>
            <a:off x="697779" y="4242084"/>
            <a:ext cx="10661805" cy="936990"/>
          </a:xfrm>
          <a:prstGeom prst="rect">
            <a:avLst/>
          </a:prstGeom>
          <a:solidFill>
            <a:schemeClr val="bg1"/>
          </a:solidFill>
          <a:ln w="19050" cap="flat">
            <a:solidFill>
              <a:schemeClr val="bg1"/>
            </a:solidFill>
            <a:prstDash val="solid"/>
            <a:round/>
            <a:headEnd/>
            <a:tailEnd/>
          </a:ln>
          <a:effectLst/>
        </p:spPr>
        <p:txBody>
          <a:bodyPr wrap="square" rtlCol="0" anchor="ctr">
            <a:noAutofit/>
          </a:bodyPr>
          <a:lstStyle/>
          <a:p>
            <a:pPr algn="ctr"/>
            <a:endParaRPr lang="en-US" dirty="0"/>
          </a:p>
        </p:txBody>
      </p:sp>
      <p:grpSp>
        <p:nvGrpSpPr>
          <p:cNvPr id="3" name="Group 2">
            <a:extLst>
              <a:ext uri="{FF2B5EF4-FFF2-40B4-BE49-F238E27FC236}">
                <a16:creationId xmlns:a16="http://schemas.microsoft.com/office/drawing/2014/main" id="{31CF3F5D-3590-403D-BC34-4470C6A1A512}"/>
              </a:ext>
            </a:extLst>
          </p:cNvPr>
          <p:cNvGrpSpPr/>
          <p:nvPr/>
        </p:nvGrpSpPr>
        <p:grpSpPr>
          <a:xfrm>
            <a:off x="9685982" y="1880174"/>
            <a:ext cx="2229821" cy="3427705"/>
            <a:chOff x="7556675" y="2942771"/>
            <a:chExt cx="1352145" cy="2078532"/>
          </a:xfrm>
        </p:grpSpPr>
        <p:pic>
          <p:nvPicPr>
            <p:cNvPr id="6" name="Picture 5">
              <a:extLst>
                <a:ext uri="{FF2B5EF4-FFF2-40B4-BE49-F238E27FC236}">
                  <a16:creationId xmlns:a16="http://schemas.microsoft.com/office/drawing/2014/main" id="{43BF6BE3-D61C-4539-B98D-FA686D16053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80402" y="2942771"/>
              <a:ext cx="1056039" cy="1589841"/>
            </a:xfrm>
            <a:prstGeom prst="rect">
              <a:avLst/>
            </a:prstGeom>
          </p:spPr>
        </p:pic>
        <p:sp>
          <p:nvSpPr>
            <p:cNvPr id="8" name="Rectangle 7">
              <a:extLst>
                <a:ext uri="{FF2B5EF4-FFF2-40B4-BE49-F238E27FC236}">
                  <a16:creationId xmlns:a16="http://schemas.microsoft.com/office/drawing/2014/main" id="{09E6C854-EF9F-4DC4-BEF3-A5924C8B700F}"/>
                </a:ext>
              </a:extLst>
            </p:cNvPr>
            <p:cNvSpPr/>
            <p:nvPr/>
          </p:nvSpPr>
          <p:spPr>
            <a:xfrm>
              <a:off x="7556675" y="4559638"/>
              <a:ext cx="1352145" cy="461665"/>
            </a:xfrm>
            <a:prstGeom prst="rect">
              <a:avLst/>
            </a:prstGeom>
          </p:spPr>
          <p:txBody>
            <a:bodyPr wrap="square">
              <a:spAutoFit/>
            </a:bodyPr>
            <a:lstStyle/>
            <a:p>
              <a:r>
                <a:rPr lang="en-US" sz="800" dirty="0">
                  <a:solidFill>
                    <a:schemeClr val="bg1">
                      <a:lumMod val="75000"/>
                    </a:schemeClr>
                  </a:solidFill>
                </a:rPr>
                <a:t>https://cdn-reichelt.de /bilder/web/ </a:t>
              </a:r>
              <a:r>
                <a:rPr lang="en-US" sz="800" dirty="0" err="1">
                  <a:solidFill>
                    <a:schemeClr val="bg1">
                      <a:lumMod val="75000"/>
                    </a:schemeClr>
                  </a:solidFill>
                </a:rPr>
                <a:t>xxl_ws</a:t>
              </a:r>
              <a:r>
                <a:rPr lang="en-US" sz="800" dirty="0">
                  <a:solidFill>
                    <a:schemeClr val="bg1">
                      <a:lumMod val="75000"/>
                    </a:schemeClr>
                  </a:solidFill>
                </a:rPr>
                <a:t>/E400/ 3M_MPPAP001_01.png</a:t>
              </a:r>
            </a:p>
          </p:txBody>
        </p:sp>
      </p:grpSp>
    </p:spTree>
    <p:extLst>
      <p:ext uri="{BB962C8B-B14F-4D97-AF65-F5344CB8AC3E}">
        <p14:creationId xmlns:p14="http://schemas.microsoft.com/office/powerpoint/2010/main" val="412468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9" grpId="1"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49837-A100-4440-A0D7-9ACF15928030}"/>
              </a:ext>
            </a:extLst>
          </p:cNvPr>
          <p:cNvSpPr>
            <a:spLocks noGrp="1"/>
          </p:cNvSpPr>
          <p:nvPr>
            <p:ph type="title"/>
          </p:nvPr>
        </p:nvSpPr>
        <p:spPr/>
        <p:txBody>
          <a:bodyPr/>
          <a:lstStyle/>
          <a:p>
            <a:r>
              <a:rPr lang="en-US" dirty="0"/>
              <a:t>Threat Model and Info Protection Zone</a:t>
            </a:r>
          </a:p>
        </p:txBody>
      </p:sp>
      <mc:AlternateContent xmlns:mc="http://schemas.openxmlformats.org/markup-compatibility/2006" xmlns:a14="http://schemas.microsoft.com/office/drawing/2010/main">
        <mc:Choice Requires="a14">
          <p:sp>
            <p:nvSpPr>
              <p:cNvPr id="31" name="Content Placeholder 30">
                <a:extLst>
                  <a:ext uri="{FF2B5EF4-FFF2-40B4-BE49-F238E27FC236}">
                    <a16:creationId xmlns:a16="http://schemas.microsoft.com/office/drawing/2014/main" id="{D93785C3-6ADB-5A4E-9E17-0165A2BCF4A7}"/>
                  </a:ext>
                </a:extLst>
              </p:cNvPr>
              <p:cNvSpPr>
                <a:spLocks noGrp="1"/>
              </p:cNvSpPr>
              <p:nvPr>
                <p:ph idx="1"/>
              </p:nvPr>
            </p:nvSpPr>
            <p:spPr>
              <a:xfrm>
                <a:off x="609600" y="1600201"/>
                <a:ext cx="6477230" cy="4525963"/>
              </a:xfrm>
            </p:spPr>
            <p:txBody>
              <a:bodyPr/>
              <a:lstStyle/>
              <a:p>
                <a:r>
                  <a:rPr lang="en-US" dirty="0"/>
                  <a:t>Casual shoulder surfer</a:t>
                </a:r>
              </a:p>
              <a:p>
                <a:pPr lvl="1"/>
                <a:r>
                  <a:rPr lang="en-US" dirty="0"/>
                  <a:t>No professional equipment</a:t>
                </a:r>
              </a:p>
              <a:p>
                <a:pPr lvl="1"/>
                <a:endParaRPr lang="en-US" dirty="0"/>
              </a:p>
              <a:p>
                <a:pPr lvl="1"/>
                <a:endParaRPr lang="en-US" dirty="0"/>
              </a:p>
              <a:p>
                <a:r>
                  <a:rPr lang="en-US" dirty="0"/>
                  <a:t>Info protection zone </a:t>
                </a:r>
                <a14:m>
                  <m:oMath xmlns:m="http://schemas.openxmlformats.org/officeDocument/2006/math">
                    <m:r>
                      <a:rPr lang="en-US" i="1">
                        <a:latin typeface="Cambria Math" panose="02040503050406030204" pitchFamily="18" charset="0"/>
                      </a:rPr>
                      <m:t>𝑑</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𝑢</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𝑚</m:t>
                        </m:r>
                      </m:sub>
                    </m:sSub>
                  </m:oMath>
                </a14:m>
                <a:endParaRPr lang="en-US" dirty="0"/>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𝑢</m:t>
                        </m:r>
                      </m:sub>
                    </m:sSub>
                    <m:r>
                      <a:rPr lang="en-US" i="1">
                        <a:latin typeface="Cambria Math" panose="02040503050406030204" pitchFamily="18" charset="0"/>
                      </a:rPr>
                      <m:t> </m:t>
                    </m:r>
                  </m:oMath>
                </a14:m>
                <a:r>
                  <a:rPr lang="en-US" dirty="0"/>
                  <a:t>: User viewing distance</a:t>
                </a:r>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𝑚</m:t>
                        </m:r>
                      </m:sub>
                    </m:sSub>
                  </m:oMath>
                </a14:m>
                <a:r>
                  <a:rPr lang="en-US" dirty="0"/>
                  <a:t>: Protection range margin (design parameter)</a:t>
                </a:r>
                <a:endParaRPr lang="en-US" sz="2800" dirty="0"/>
              </a:p>
            </p:txBody>
          </p:sp>
        </mc:Choice>
        <mc:Fallback xmlns="">
          <p:sp>
            <p:nvSpPr>
              <p:cNvPr id="31" name="Content Placeholder 30">
                <a:extLst>
                  <a:ext uri="{FF2B5EF4-FFF2-40B4-BE49-F238E27FC236}">
                    <a16:creationId xmlns:a16="http://schemas.microsoft.com/office/drawing/2014/main" id="{D93785C3-6ADB-5A4E-9E17-0165A2BCF4A7}"/>
                  </a:ext>
                </a:extLst>
              </p:cNvPr>
              <p:cNvSpPr>
                <a:spLocks noGrp="1" noRot="1" noChangeAspect="1" noMove="1" noResize="1" noEditPoints="1" noAdjustHandles="1" noChangeArrowheads="1" noChangeShapeType="1" noTextEdit="1"/>
              </p:cNvSpPr>
              <p:nvPr>
                <p:ph idx="1"/>
              </p:nvPr>
            </p:nvSpPr>
            <p:spPr>
              <a:xfrm>
                <a:off x="609600" y="1600201"/>
                <a:ext cx="6477230" cy="4525963"/>
              </a:xfrm>
              <a:blipFill>
                <a:blip r:embed="rId3"/>
                <a:stretch>
                  <a:fillRect l="-1765" t="-1401"/>
                </a:stretch>
              </a:blipFill>
            </p:spPr>
            <p:txBody>
              <a:bodyPr/>
              <a:lstStyle/>
              <a:p>
                <a:r>
                  <a:rPr lang="en-US">
                    <a:noFill/>
                  </a:rPr>
                  <a:t> </a:t>
                </a:r>
              </a:p>
            </p:txBody>
          </p:sp>
        </mc:Fallback>
      </mc:AlternateContent>
      <p:grpSp>
        <p:nvGrpSpPr>
          <p:cNvPr id="44" name="Group 43">
            <a:extLst>
              <a:ext uri="{FF2B5EF4-FFF2-40B4-BE49-F238E27FC236}">
                <a16:creationId xmlns:a16="http://schemas.microsoft.com/office/drawing/2014/main" id="{5517A9FE-F1EA-D247-A05A-D9E6869421F6}"/>
              </a:ext>
            </a:extLst>
          </p:cNvPr>
          <p:cNvGrpSpPr/>
          <p:nvPr/>
        </p:nvGrpSpPr>
        <p:grpSpPr>
          <a:xfrm>
            <a:off x="7566792" y="2253683"/>
            <a:ext cx="1660458" cy="2984277"/>
            <a:chOff x="3112924" y="3851128"/>
            <a:chExt cx="1660458" cy="2984277"/>
          </a:xfrm>
        </p:grpSpPr>
        <p:grpSp>
          <p:nvGrpSpPr>
            <p:cNvPr id="3" name="Group 2">
              <a:extLst>
                <a:ext uri="{FF2B5EF4-FFF2-40B4-BE49-F238E27FC236}">
                  <a16:creationId xmlns:a16="http://schemas.microsoft.com/office/drawing/2014/main" id="{CC9724D1-0C20-4245-8B6B-28AE59D06886}"/>
                </a:ext>
              </a:extLst>
            </p:cNvPr>
            <p:cNvGrpSpPr/>
            <p:nvPr/>
          </p:nvGrpSpPr>
          <p:grpSpPr>
            <a:xfrm>
              <a:off x="3698423" y="4648086"/>
              <a:ext cx="1027663" cy="2187319"/>
              <a:chOff x="3997037" y="5162340"/>
              <a:chExt cx="646808" cy="1376693"/>
            </a:xfrm>
            <a:solidFill>
              <a:schemeClr val="bg1">
                <a:lumMod val="85000"/>
              </a:schemeClr>
            </a:solidFill>
          </p:grpSpPr>
          <p:sp>
            <p:nvSpPr>
              <p:cNvPr id="68" name="Rounded Rectangle 41">
                <a:extLst>
                  <a:ext uri="{FF2B5EF4-FFF2-40B4-BE49-F238E27FC236}">
                    <a16:creationId xmlns:a16="http://schemas.microsoft.com/office/drawing/2014/main" id="{37D6165B-6D23-40A2-ACFE-B4F226CE5C30}"/>
                  </a:ext>
                </a:extLst>
              </p:cNvPr>
              <p:cNvSpPr/>
              <p:nvPr/>
            </p:nvSpPr>
            <p:spPr>
              <a:xfrm rot="1800000">
                <a:off x="3997037" y="5178753"/>
                <a:ext cx="148387" cy="499058"/>
              </a:xfrm>
              <a:prstGeom prst="roundRect">
                <a:avLst>
                  <a:gd name="adj" fmla="val 46388"/>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Rounded Rectangle 42">
                <a:extLst>
                  <a:ext uri="{FF2B5EF4-FFF2-40B4-BE49-F238E27FC236}">
                    <a16:creationId xmlns:a16="http://schemas.microsoft.com/office/drawing/2014/main" id="{FAA7B33F-3545-4209-B170-F672D3C27C18}"/>
                  </a:ext>
                </a:extLst>
              </p:cNvPr>
              <p:cNvSpPr/>
              <p:nvPr/>
            </p:nvSpPr>
            <p:spPr>
              <a:xfrm>
                <a:off x="4081488" y="5162340"/>
                <a:ext cx="450644" cy="805664"/>
              </a:xfrm>
              <a:prstGeom prst="roundRect">
                <a:avLst>
                  <a:gd name="adj" fmla="val 33670"/>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Rounded Rectangle 43">
                <a:extLst>
                  <a:ext uri="{FF2B5EF4-FFF2-40B4-BE49-F238E27FC236}">
                    <a16:creationId xmlns:a16="http://schemas.microsoft.com/office/drawing/2014/main" id="{9810824C-9573-4735-B1E4-422F068D04BE}"/>
                  </a:ext>
                </a:extLst>
              </p:cNvPr>
              <p:cNvSpPr/>
              <p:nvPr/>
            </p:nvSpPr>
            <p:spPr>
              <a:xfrm>
                <a:off x="4079843" y="5847097"/>
                <a:ext cx="202458" cy="691936"/>
              </a:xfrm>
              <a:prstGeom prst="roundRect">
                <a:avLst>
                  <a:gd name="adj" fmla="val 46388"/>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Rounded Rectangle 44">
                <a:extLst>
                  <a:ext uri="{FF2B5EF4-FFF2-40B4-BE49-F238E27FC236}">
                    <a16:creationId xmlns:a16="http://schemas.microsoft.com/office/drawing/2014/main" id="{833EA0E5-7A5A-4069-A416-68FF4A537717}"/>
                  </a:ext>
                </a:extLst>
              </p:cNvPr>
              <p:cNvSpPr/>
              <p:nvPr/>
            </p:nvSpPr>
            <p:spPr>
              <a:xfrm>
                <a:off x="4337657" y="5839322"/>
                <a:ext cx="205409" cy="691936"/>
              </a:xfrm>
              <a:prstGeom prst="roundRect">
                <a:avLst>
                  <a:gd name="adj" fmla="val 46388"/>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Rounded Rectangle 45">
                <a:extLst>
                  <a:ext uri="{FF2B5EF4-FFF2-40B4-BE49-F238E27FC236}">
                    <a16:creationId xmlns:a16="http://schemas.microsoft.com/office/drawing/2014/main" id="{E5B72D6D-0CE8-4C60-BFBC-1298CDF7CD29}"/>
                  </a:ext>
                </a:extLst>
              </p:cNvPr>
              <p:cNvSpPr/>
              <p:nvPr/>
            </p:nvSpPr>
            <p:spPr>
              <a:xfrm rot="20700000">
                <a:off x="4467964" y="5231742"/>
                <a:ext cx="122938" cy="440798"/>
              </a:xfrm>
              <a:prstGeom prst="roundRect">
                <a:avLst>
                  <a:gd name="adj" fmla="val 46388"/>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Rounded Rectangle 46">
                <a:extLst>
                  <a:ext uri="{FF2B5EF4-FFF2-40B4-BE49-F238E27FC236}">
                    <a16:creationId xmlns:a16="http://schemas.microsoft.com/office/drawing/2014/main" id="{3F1521A5-3B27-4F4E-BB27-77AC9F39237B}"/>
                  </a:ext>
                </a:extLst>
              </p:cNvPr>
              <p:cNvSpPr/>
              <p:nvPr/>
            </p:nvSpPr>
            <p:spPr>
              <a:xfrm>
                <a:off x="4225091" y="5193301"/>
                <a:ext cx="297629" cy="200538"/>
              </a:xfrm>
              <a:prstGeom prst="roundRect">
                <a:avLst>
                  <a:gd name="adj" fmla="val 50000"/>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Rounded Rectangle 48">
                <a:extLst>
                  <a:ext uri="{FF2B5EF4-FFF2-40B4-BE49-F238E27FC236}">
                    <a16:creationId xmlns:a16="http://schemas.microsoft.com/office/drawing/2014/main" id="{CD234476-8BD6-438B-9AA2-19727667FA60}"/>
                  </a:ext>
                </a:extLst>
              </p:cNvPr>
              <p:cNvSpPr/>
              <p:nvPr/>
            </p:nvSpPr>
            <p:spPr>
              <a:xfrm rot="18767965">
                <a:off x="4432943" y="5418048"/>
                <a:ext cx="129563" cy="292241"/>
              </a:xfrm>
              <a:prstGeom prst="roundRect">
                <a:avLst>
                  <a:gd name="adj" fmla="val 46388"/>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8">
              <a:extLst>
                <a:ext uri="{FF2B5EF4-FFF2-40B4-BE49-F238E27FC236}">
                  <a16:creationId xmlns:a16="http://schemas.microsoft.com/office/drawing/2014/main" id="{5281A93C-CD8D-F14C-8769-04F3DC4D4177}"/>
                </a:ext>
              </a:extLst>
            </p:cNvPr>
            <p:cNvSpPr/>
            <p:nvPr/>
          </p:nvSpPr>
          <p:spPr>
            <a:xfrm>
              <a:off x="3802372" y="3851128"/>
              <a:ext cx="773093" cy="773093"/>
            </a:xfrm>
            <a:prstGeom prst="ellipse">
              <a:avLst/>
            </a:prstGeom>
            <a:solidFill>
              <a:schemeClr val="bg1">
                <a:lumMod val="8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6F321C23-43C3-AA43-928A-E551DA9A5B19}"/>
                </a:ext>
              </a:extLst>
            </p:cNvPr>
            <p:cNvSpPr/>
            <p:nvPr/>
          </p:nvSpPr>
          <p:spPr>
            <a:xfrm>
              <a:off x="4073553" y="5132933"/>
              <a:ext cx="229384" cy="82535"/>
            </a:xfrm>
            <a:prstGeom prst="roundRect">
              <a:avLst>
                <a:gd name="adj" fmla="val 30594"/>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B5302745-A400-4E4B-8C70-4722074782EB}"/>
                </a:ext>
              </a:extLst>
            </p:cNvPr>
            <p:cNvSpPr txBox="1"/>
            <p:nvPr/>
          </p:nvSpPr>
          <p:spPr>
            <a:xfrm>
              <a:off x="3611558" y="5407333"/>
              <a:ext cx="851515" cy="369332"/>
            </a:xfrm>
            <a:prstGeom prst="rect">
              <a:avLst/>
            </a:prstGeom>
            <a:noFill/>
          </p:spPr>
          <p:txBody>
            <a:bodyPr wrap="none" rtlCol="0">
              <a:spAutoFit/>
            </a:bodyPr>
            <a:lstStyle/>
            <a:p>
              <a:r>
                <a:rPr lang="en-US" dirty="0"/>
                <a:t>Phone</a:t>
              </a:r>
            </a:p>
          </p:txBody>
        </p:sp>
        <p:sp>
          <p:nvSpPr>
            <p:cNvPr id="14" name="Down Arrow 13">
              <a:extLst>
                <a:ext uri="{FF2B5EF4-FFF2-40B4-BE49-F238E27FC236}">
                  <a16:creationId xmlns:a16="http://schemas.microsoft.com/office/drawing/2014/main" id="{DE1B8475-5F60-B643-8A2C-153780B59A14}"/>
                </a:ext>
              </a:extLst>
            </p:cNvPr>
            <p:cNvSpPr/>
            <p:nvPr/>
          </p:nvSpPr>
          <p:spPr>
            <a:xfrm>
              <a:off x="4105049" y="4309910"/>
              <a:ext cx="171966" cy="784758"/>
            </a:xfrm>
            <a:prstGeom prst="downArrow">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Curved Connector 17">
              <a:extLst>
                <a:ext uri="{FF2B5EF4-FFF2-40B4-BE49-F238E27FC236}">
                  <a16:creationId xmlns:a16="http://schemas.microsoft.com/office/drawing/2014/main" id="{BC86F9AA-BBCF-744F-9815-3CF93234C616}"/>
                </a:ext>
              </a:extLst>
            </p:cNvPr>
            <p:cNvCxnSpPr>
              <a:cxnSpLocks/>
            </p:cNvCxnSpPr>
            <p:nvPr/>
          </p:nvCxnSpPr>
          <p:spPr>
            <a:xfrm rot="5400000">
              <a:off x="3971083" y="5298782"/>
              <a:ext cx="231783" cy="133697"/>
            </a:xfrm>
            <a:prstGeom prst="curvedConnector3">
              <a:avLst>
                <a:gd name="adj1" fmla="val 36648"/>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EA2EB077-103C-0444-A8BC-1803A3275EA6}"/>
                </a:ext>
              </a:extLst>
            </p:cNvPr>
            <p:cNvGrpSpPr/>
            <p:nvPr/>
          </p:nvGrpSpPr>
          <p:grpSpPr>
            <a:xfrm>
              <a:off x="3542045" y="4309910"/>
              <a:ext cx="193461" cy="858021"/>
              <a:chOff x="2842843" y="2366150"/>
              <a:chExt cx="223284" cy="665122"/>
            </a:xfrm>
          </p:grpSpPr>
          <p:cxnSp>
            <p:nvCxnSpPr>
              <p:cNvPr id="56" name="Straight Connector 55">
                <a:extLst>
                  <a:ext uri="{FF2B5EF4-FFF2-40B4-BE49-F238E27FC236}">
                    <a16:creationId xmlns:a16="http://schemas.microsoft.com/office/drawing/2014/main" id="{8061A1E7-07A9-694E-8616-8C72D5F20F9A}"/>
                  </a:ext>
                </a:extLst>
              </p:cNvPr>
              <p:cNvCxnSpPr/>
              <p:nvPr/>
            </p:nvCxnSpPr>
            <p:spPr>
              <a:xfrm>
                <a:off x="2842843" y="2366150"/>
                <a:ext cx="223284"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83966F8-505A-604E-A423-BDF2CCE218D2}"/>
                  </a:ext>
                </a:extLst>
              </p:cNvPr>
              <p:cNvCxnSpPr/>
              <p:nvPr/>
            </p:nvCxnSpPr>
            <p:spPr>
              <a:xfrm>
                <a:off x="2842843" y="3031272"/>
                <a:ext cx="223284"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43DBD5A0-0FDC-8340-91AC-D5C67E9000BB}"/>
                  </a:ext>
                </a:extLst>
              </p:cNvPr>
              <p:cNvCxnSpPr>
                <a:cxnSpLocks/>
              </p:cNvCxnSpPr>
              <p:nvPr/>
            </p:nvCxnSpPr>
            <p:spPr>
              <a:xfrm>
                <a:off x="2954485" y="2366151"/>
                <a:ext cx="0" cy="65761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1" name="Rectangle 40">
                  <a:extLst>
                    <a:ext uri="{FF2B5EF4-FFF2-40B4-BE49-F238E27FC236}">
                      <a16:creationId xmlns:a16="http://schemas.microsoft.com/office/drawing/2014/main" id="{4B0B77F4-E695-E946-B7FB-83D60BB87B22}"/>
                    </a:ext>
                  </a:extLst>
                </p:cNvPr>
                <p:cNvSpPr/>
                <p:nvPr/>
              </p:nvSpPr>
              <p:spPr>
                <a:xfrm>
                  <a:off x="3112924" y="4535136"/>
                  <a:ext cx="50327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𝑢</m:t>
                            </m:r>
                          </m:sub>
                        </m:sSub>
                      </m:oMath>
                    </m:oMathPara>
                  </a14:m>
                  <a:endParaRPr lang="en-US" dirty="0"/>
                </a:p>
              </p:txBody>
            </p:sp>
          </mc:Choice>
          <mc:Fallback xmlns="">
            <p:sp>
              <p:nvSpPr>
                <p:cNvPr id="41" name="Rectangle 40">
                  <a:extLst>
                    <a:ext uri="{FF2B5EF4-FFF2-40B4-BE49-F238E27FC236}">
                      <a16:creationId xmlns:a16="http://schemas.microsoft.com/office/drawing/2014/main" id="{4B0B77F4-E695-E946-B7FB-83D60BB87B22}"/>
                    </a:ext>
                  </a:extLst>
                </p:cNvPr>
                <p:cNvSpPr>
                  <a:spLocks noRot="1" noChangeAspect="1" noMove="1" noResize="1" noEditPoints="1" noAdjustHandles="1" noChangeArrowheads="1" noChangeShapeType="1" noTextEdit="1"/>
                </p:cNvSpPr>
                <p:nvPr/>
              </p:nvSpPr>
              <p:spPr>
                <a:xfrm>
                  <a:off x="3112924" y="4535136"/>
                  <a:ext cx="503278" cy="369332"/>
                </a:xfrm>
                <a:prstGeom prst="rect">
                  <a:avLst/>
                </a:prstGeom>
                <a:blipFill>
                  <a:blip r:embed="rId4"/>
                  <a:stretch>
                    <a:fillRect/>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649B9B5E-D940-6D46-B8A4-C527E64DB944}"/>
                </a:ext>
              </a:extLst>
            </p:cNvPr>
            <p:cNvSpPr txBox="1"/>
            <p:nvPr/>
          </p:nvSpPr>
          <p:spPr>
            <a:xfrm>
              <a:off x="3596871" y="6034436"/>
              <a:ext cx="1176511" cy="577889"/>
            </a:xfrm>
            <a:prstGeom prst="rect">
              <a:avLst/>
            </a:prstGeom>
            <a:solidFill>
              <a:schemeClr val="bg1"/>
            </a:solidFill>
            <a:ln>
              <a:solidFill>
                <a:schemeClr val="tx1"/>
              </a:solidFill>
            </a:ln>
          </p:spPr>
          <p:txBody>
            <a:bodyPr wrap="square" rtlCol="0" anchor="ctr">
              <a:noAutofit/>
            </a:bodyPr>
            <a:lstStyle/>
            <a:p>
              <a:pPr algn="ctr"/>
              <a:r>
                <a:rPr lang="en-US" sz="1600" dirty="0"/>
                <a:t>User</a:t>
              </a:r>
            </a:p>
          </p:txBody>
        </p:sp>
      </p:grpSp>
      <p:grpSp>
        <p:nvGrpSpPr>
          <p:cNvPr id="43" name="Group 42">
            <a:extLst>
              <a:ext uri="{FF2B5EF4-FFF2-40B4-BE49-F238E27FC236}">
                <a16:creationId xmlns:a16="http://schemas.microsoft.com/office/drawing/2014/main" id="{810525C2-E9C2-0843-B702-ADA1B1487C87}"/>
              </a:ext>
            </a:extLst>
          </p:cNvPr>
          <p:cNvGrpSpPr/>
          <p:nvPr/>
        </p:nvGrpSpPr>
        <p:grpSpPr>
          <a:xfrm>
            <a:off x="8652382" y="2249155"/>
            <a:ext cx="2214073" cy="2966463"/>
            <a:chOff x="4198513" y="3846600"/>
            <a:chExt cx="2214073" cy="2966463"/>
          </a:xfrm>
        </p:grpSpPr>
        <p:grpSp>
          <p:nvGrpSpPr>
            <p:cNvPr id="79" name="Group 78">
              <a:extLst>
                <a:ext uri="{FF2B5EF4-FFF2-40B4-BE49-F238E27FC236}">
                  <a16:creationId xmlns:a16="http://schemas.microsoft.com/office/drawing/2014/main" id="{1EFC03AB-23EE-4A19-B95B-7365E7B3E0E9}"/>
                </a:ext>
              </a:extLst>
            </p:cNvPr>
            <p:cNvGrpSpPr/>
            <p:nvPr/>
          </p:nvGrpSpPr>
          <p:grpSpPr>
            <a:xfrm>
              <a:off x="5054956" y="4625744"/>
              <a:ext cx="1027663" cy="2187319"/>
              <a:chOff x="3997037" y="5162340"/>
              <a:chExt cx="646808" cy="1376693"/>
            </a:xfrm>
            <a:solidFill>
              <a:schemeClr val="bg1">
                <a:lumMod val="85000"/>
              </a:schemeClr>
            </a:solidFill>
          </p:grpSpPr>
          <p:sp>
            <p:nvSpPr>
              <p:cNvPr id="80" name="Rounded Rectangle 41">
                <a:extLst>
                  <a:ext uri="{FF2B5EF4-FFF2-40B4-BE49-F238E27FC236}">
                    <a16:creationId xmlns:a16="http://schemas.microsoft.com/office/drawing/2014/main" id="{92FCB5D2-C590-4A5C-8BB8-C2285F37494A}"/>
                  </a:ext>
                </a:extLst>
              </p:cNvPr>
              <p:cNvSpPr/>
              <p:nvPr/>
            </p:nvSpPr>
            <p:spPr>
              <a:xfrm rot="1800000">
                <a:off x="3997037" y="5178753"/>
                <a:ext cx="148387" cy="499058"/>
              </a:xfrm>
              <a:prstGeom prst="roundRect">
                <a:avLst>
                  <a:gd name="adj" fmla="val 46388"/>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Rounded Rectangle 42">
                <a:extLst>
                  <a:ext uri="{FF2B5EF4-FFF2-40B4-BE49-F238E27FC236}">
                    <a16:creationId xmlns:a16="http://schemas.microsoft.com/office/drawing/2014/main" id="{0DEFCF05-AFB2-470A-AA7C-C3A3B4CFA8FA}"/>
                  </a:ext>
                </a:extLst>
              </p:cNvPr>
              <p:cNvSpPr/>
              <p:nvPr/>
            </p:nvSpPr>
            <p:spPr>
              <a:xfrm>
                <a:off x="4081488" y="5162340"/>
                <a:ext cx="450644" cy="805664"/>
              </a:xfrm>
              <a:prstGeom prst="roundRect">
                <a:avLst>
                  <a:gd name="adj" fmla="val 33670"/>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Rounded Rectangle 43">
                <a:extLst>
                  <a:ext uri="{FF2B5EF4-FFF2-40B4-BE49-F238E27FC236}">
                    <a16:creationId xmlns:a16="http://schemas.microsoft.com/office/drawing/2014/main" id="{7707FD71-7210-430C-86F4-9E4EB1C12A7A}"/>
                  </a:ext>
                </a:extLst>
              </p:cNvPr>
              <p:cNvSpPr/>
              <p:nvPr/>
            </p:nvSpPr>
            <p:spPr>
              <a:xfrm>
                <a:off x="4079843" y="5847097"/>
                <a:ext cx="202458" cy="691936"/>
              </a:xfrm>
              <a:prstGeom prst="roundRect">
                <a:avLst>
                  <a:gd name="adj" fmla="val 46388"/>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Rounded Rectangle 44">
                <a:extLst>
                  <a:ext uri="{FF2B5EF4-FFF2-40B4-BE49-F238E27FC236}">
                    <a16:creationId xmlns:a16="http://schemas.microsoft.com/office/drawing/2014/main" id="{A2D5ED49-8875-46A4-A149-6759815BC111}"/>
                  </a:ext>
                </a:extLst>
              </p:cNvPr>
              <p:cNvSpPr/>
              <p:nvPr/>
            </p:nvSpPr>
            <p:spPr>
              <a:xfrm>
                <a:off x="4337657" y="5839322"/>
                <a:ext cx="205409" cy="691936"/>
              </a:xfrm>
              <a:prstGeom prst="roundRect">
                <a:avLst>
                  <a:gd name="adj" fmla="val 46388"/>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 name="Rounded Rectangle 45">
                <a:extLst>
                  <a:ext uri="{FF2B5EF4-FFF2-40B4-BE49-F238E27FC236}">
                    <a16:creationId xmlns:a16="http://schemas.microsoft.com/office/drawing/2014/main" id="{D4AFBF73-7F71-4078-AD65-4D38E06F5816}"/>
                  </a:ext>
                </a:extLst>
              </p:cNvPr>
              <p:cNvSpPr/>
              <p:nvPr/>
            </p:nvSpPr>
            <p:spPr>
              <a:xfrm rot="20700000">
                <a:off x="4467964" y="5231742"/>
                <a:ext cx="122938" cy="440798"/>
              </a:xfrm>
              <a:prstGeom prst="roundRect">
                <a:avLst>
                  <a:gd name="adj" fmla="val 46388"/>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Rounded Rectangle 46">
                <a:extLst>
                  <a:ext uri="{FF2B5EF4-FFF2-40B4-BE49-F238E27FC236}">
                    <a16:creationId xmlns:a16="http://schemas.microsoft.com/office/drawing/2014/main" id="{CC836114-F74F-4714-AF91-C0364A99D3F5}"/>
                  </a:ext>
                </a:extLst>
              </p:cNvPr>
              <p:cNvSpPr/>
              <p:nvPr/>
            </p:nvSpPr>
            <p:spPr>
              <a:xfrm>
                <a:off x="4225091" y="5193301"/>
                <a:ext cx="297629" cy="200538"/>
              </a:xfrm>
              <a:prstGeom prst="roundRect">
                <a:avLst>
                  <a:gd name="adj" fmla="val 50000"/>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Rounded Rectangle 48">
                <a:extLst>
                  <a:ext uri="{FF2B5EF4-FFF2-40B4-BE49-F238E27FC236}">
                    <a16:creationId xmlns:a16="http://schemas.microsoft.com/office/drawing/2014/main" id="{AD2A8C88-8E23-4913-B9E5-F2D3B262F3F3}"/>
                  </a:ext>
                </a:extLst>
              </p:cNvPr>
              <p:cNvSpPr/>
              <p:nvPr/>
            </p:nvSpPr>
            <p:spPr>
              <a:xfrm rot="18767965">
                <a:off x="4432943" y="5418048"/>
                <a:ext cx="129563" cy="292241"/>
              </a:xfrm>
              <a:prstGeom prst="roundRect">
                <a:avLst>
                  <a:gd name="adj" fmla="val 46388"/>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8" name="Oval 7">
              <a:extLst>
                <a:ext uri="{FF2B5EF4-FFF2-40B4-BE49-F238E27FC236}">
                  <a16:creationId xmlns:a16="http://schemas.microsoft.com/office/drawing/2014/main" id="{6F966570-8C64-1D48-BDD9-C16F3CF6D24B}"/>
                </a:ext>
              </a:extLst>
            </p:cNvPr>
            <p:cNvSpPr/>
            <p:nvPr/>
          </p:nvSpPr>
          <p:spPr>
            <a:xfrm>
              <a:off x="5165349" y="3846600"/>
              <a:ext cx="773090" cy="773090"/>
            </a:xfrm>
            <a:prstGeom prst="ellipse">
              <a:avLst/>
            </a:prstGeom>
            <a:solidFill>
              <a:schemeClr val="bg1">
                <a:lumMod val="8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a:extLst>
                <a:ext uri="{FF2B5EF4-FFF2-40B4-BE49-F238E27FC236}">
                  <a16:creationId xmlns:a16="http://schemas.microsoft.com/office/drawing/2014/main" id="{26C9279C-B53B-624C-B586-8261973181C5}"/>
                </a:ext>
              </a:extLst>
            </p:cNvPr>
            <p:cNvSpPr/>
            <p:nvPr/>
          </p:nvSpPr>
          <p:spPr>
            <a:xfrm rot="3412687">
              <a:off x="4780365" y="4045054"/>
              <a:ext cx="190029" cy="1353734"/>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a:extLst>
                <a:ext uri="{FF2B5EF4-FFF2-40B4-BE49-F238E27FC236}">
                  <a16:creationId xmlns:a16="http://schemas.microsoft.com/office/drawing/2014/main" id="{D96DF522-3A76-5B4B-8DD1-5D21CF6EB090}"/>
                </a:ext>
              </a:extLst>
            </p:cNvPr>
            <p:cNvGrpSpPr/>
            <p:nvPr/>
          </p:nvGrpSpPr>
          <p:grpSpPr>
            <a:xfrm rot="3480000">
              <a:off x="4634174" y="4234631"/>
              <a:ext cx="748710" cy="1371361"/>
              <a:chOff x="2561732" y="2499710"/>
              <a:chExt cx="748710" cy="510365"/>
            </a:xfrm>
          </p:grpSpPr>
          <p:cxnSp>
            <p:nvCxnSpPr>
              <p:cNvPr id="67" name="Straight Connector 66">
                <a:extLst>
                  <a:ext uri="{FF2B5EF4-FFF2-40B4-BE49-F238E27FC236}">
                    <a16:creationId xmlns:a16="http://schemas.microsoft.com/office/drawing/2014/main" id="{27CC7AA1-D88A-264F-BA79-60621501283F}"/>
                  </a:ext>
                </a:extLst>
              </p:cNvPr>
              <p:cNvCxnSpPr/>
              <p:nvPr/>
            </p:nvCxnSpPr>
            <p:spPr>
              <a:xfrm>
                <a:off x="2815118" y="2499710"/>
                <a:ext cx="223284"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7FB40BC8-4B6E-0C4E-BD83-86938211D52E}"/>
                  </a:ext>
                </a:extLst>
              </p:cNvPr>
              <p:cNvCxnSpPr/>
              <p:nvPr/>
            </p:nvCxnSpPr>
            <p:spPr>
              <a:xfrm>
                <a:off x="2836106" y="3010075"/>
                <a:ext cx="223284"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8267130D-ED28-FF46-8104-5142E027E7EC}"/>
                  </a:ext>
                </a:extLst>
              </p:cNvPr>
              <p:cNvCxnSpPr>
                <a:cxnSpLocks/>
              </p:cNvCxnSpPr>
              <p:nvPr/>
            </p:nvCxnSpPr>
            <p:spPr>
              <a:xfrm rot="18120000" flipH="1">
                <a:off x="2720078" y="2379758"/>
                <a:ext cx="432018" cy="74871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400D4420-238A-484F-87C2-9D2FE05DDC64}"/>
                    </a:ext>
                  </a:extLst>
                </p:cNvPr>
                <p:cNvSpPr/>
                <p:nvPr/>
              </p:nvSpPr>
              <p:spPr>
                <a:xfrm>
                  <a:off x="4889285" y="4963884"/>
                  <a:ext cx="152330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𝑑</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𝑢</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𝑚</m:t>
                            </m:r>
                          </m:sub>
                        </m:sSub>
                      </m:oMath>
                    </m:oMathPara>
                  </a14:m>
                  <a:endParaRPr lang="en-US" dirty="0"/>
                </a:p>
              </p:txBody>
            </p:sp>
          </mc:Choice>
          <mc:Fallback xmlns="">
            <p:sp>
              <p:nvSpPr>
                <p:cNvPr id="42" name="Rectangle 41">
                  <a:extLst>
                    <a:ext uri="{FF2B5EF4-FFF2-40B4-BE49-F238E27FC236}">
                      <a16:creationId xmlns:a16="http://schemas.microsoft.com/office/drawing/2014/main" id="{400D4420-238A-484F-87C2-9D2FE05DDC64}"/>
                    </a:ext>
                  </a:extLst>
                </p:cNvPr>
                <p:cNvSpPr>
                  <a:spLocks noRot="1" noChangeAspect="1" noMove="1" noResize="1" noEditPoints="1" noAdjustHandles="1" noChangeArrowheads="1" noChangeShapeType="1" noTextEdit="1"/>
                </p:cNvSpPr>
                <p:nvPr/>
              </p:nvSpPr>
              <p:spPr>
                <a:xfrm>
                  <a:off x="4889285" y="4963884"/>
                  <a:ext cx="1523301" cy="369332"/>
                </a:xfrm>
                <a:prstGeom prst="rect">
                  <a:avLst/>
                </a:prstGeom>
                <a:blipFill>
                  <a:blip r:embed="rId5"/>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EF0B5035-89D2-3D4B-8DBA-CC091ED2AA71}"/>
                </a:ext>
              </a:extLst>
            </p:cNvPr>
            <p:cNvSpPr txBox="1"/>
            <p:nvPr/>
          </p:nvSpPr>
          <p:spPr>
            <a:xfrm>
              <a:off x="4958874" y="6032062"/>
              <a:ext cx="1176511" cy="584775"/>
            </a:xfrm>
            <a:prstGeom prst="rect">
              <a:avLst/>
            </a:prstGeom>
            <a:solidFill>
              <a:schemeClr val="bg1"/>
            </a:solidFill>
            <a:ln>
              <a:solidFill>
                <a:schemeClr val="tx1"/>
              </a:solidFill>
            </a:ln>
          </p:spPr>
          <p:txBody>
            <a:bodyPr wrap="square" rtlCol="0">
              <a:noAutofit/>
            </a:bodyPr>
            <a:lstStyle/>
            <a:p>
              <a:pPr algn="ctr"/>
              <a:r>
                <a:rPr lang="en-US" sz="1600" dirty="0"/>
                <a:t>Shoulder Surfer</a:t>
              </a:r>
            </a:p>
          </p:txBody>
        </p:sp>
      </p:grpSp>
      <p:sp>
        <p:nvSpPr>
          <p:cNvPr id="5" name="&quot;Not Allowed&quot; Symbol 4">
            <a:extLst>
              <a:ext uri="{FF2B5EF4-FFF2-40B4-BE49-F238E27FC236}">
                <a16:creationId xmlns:a16="http://schemas.microsoft.com/office/drawing/2014/main" id="{14B03B9D-39C1-4CF9-BEA5-5827397B4072}"/>
              </a:ext>
            </a:extLst>
          </p:cNvPr>
          <p:cNvSpPr>
            <a:spLocks noChangeAspect="1"/>
          </p:cNvSpPr>
          <p:nvPr/>
        </p:nvSpPr>
        <p:spPr bwMode="auto">
          <a:xfrm>
            <a:off x="9052917" y="2806709"/>
            <a:ext cx="548640" cy="548640"/>
          </a:xfrm>
          <a:prstGeom prst="noSmoking">
            <a:avLst/>
          </a:prstGeom>
          <a:solidFill>
            <a:srgbClr val="C00000"/>
          </a:solidFill>
          <a:ln w="19050" cap="flat">
            <a:solidFill>
              <a:schemeClr val="tx1"/>
            </a:solidFill>
            <a:prstDash val="solid"/>
            <a:round/>
            <a:headEnd/>
            <a:tailEnd/>
          </a:ln>
          <a:effectLst/>
        </p:spPr>
        <p:txBody>
          <a:bodyPr wrap="square" rtlCol="0" anchor="ctr">
            <a:noAutofit/>
          </a:bodyPr>
          <a:lstStyle/>
          <a:p>
            <a:pPr algn="ctr"/>
            <a:endParaRPr lang="en-US"/>
          </a:p>
        </p:txBody>
      </p:sp>
    </p:spTree>
    <p:extLst>
      <p:ext uri="{BB962C8B-B14F-4D97-AF65-F5344CB8AC3E}">
        <p14:creationId xmlns:p14="http://schemas.microsoft.com/office/powerpoint/2010/main" val="3679813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311F8-2FB2-4F05-BAED-D517B2B1D43F}"/>
              </a:ext>
            </a:extLst>
          </p:cNvPr>
          <p:cNvSpPr>
            <a:spLocks noGrp="1"/>
          </p:cNvSpPr>
          <p:nvPr>
            <p:ph type="title"/>
          </p:nvPr>
        </p:nvSpPr>
        <p:spPr/>
        <p:txBody>
          <a:bodyPr/>
          <a:lstStyle/>
          <a:p>
            <a:r>
              <a:rPr lang="en-US" dirty="0"/>
              <a:t>Two Key Challenges to Protect On-Screen Info</a:t>
            </a:r>
          </a:p>
        </p:txBody>
      </p:sp>
      <p:sp>
        <p:nvSpPr>
          <p:cNvPr id="3" name="Content Placeholder 2">
            <a:extLst>
              <a:ext uri="{FF2B5EF4-FFF2-40B4-BE49-F238E27FC236}">
                <a16:creationId xmlns:a16="http://schemas.microsoft.com/office/drawing/2014/main" id="{EB9DA294-BEB4-42CF-B144-8DC55273F022}"/>
              </a:ext>
            </a:extLst>
          </p:cNvPr>
          <p:cNvSpPr>
            <a:spLocks noGrp="1"/>
          </p:cNvSpPr>
          <p:nvPr>
            <p:ph idx="1"/>
          </p:nvPr>
        </p:nvSpPr>
        <p:spPr/>
        <p:txBody>
          <a:bodyPr/>
          <a:lstStyle/>
          <a:p>
            <a:r>
              <a:rPr lang="en-US" dirty="0"/>
              <a:t>Protection of on-screen information without hindering its visibility</a:t>
            </a:r>
          </a:p>
          <a:p>
            <a:pPr lvl="1"/>
            <a:r>
              <a:rPr lang="en-US" dirty="0">
                <a:solidFill>
                  <a:srgbClr val="C00000"/>
                </a:solidFill>
              </a:rPr>
              <a:t>Grid-based presentation</a:t>
            </a:r>
          </a:p>
          <a:p>
            <a:r>
              <a:rPr lang="en-US" dirty="0"/>
              <a:t>Protection guarantee</a:t>
            </a:r>
          </a:p>
          <a:p>
            <a:pPr lvl="1"/>
            <a:r>
              <a:rPr lang="en-US" dirty="0">
                <a:solidFill>
                  <a:srgbClr val="C00000"/>
                </a:solidFill>
              </a:rPr>
              <a:t>Grid-based presentation</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405103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HideScreen</a:t>
            </a:r>
            <a:r>
              <a:rPr lang="en-US" dirty="0"/>
              <a:t> - Basic Idea</a:t>
            </a:r>
          </a:p>
        </p:txBody>
      </p:sp>
      <p:sp>
        <p:nvSpPr>
          <p:cNvPr id="3" name="Content Placeholder 2"/>
          <p:cNvSpPr>
            <a:spLocks noGrp="1"/>
          </p:cNvSpPr>
          <p:nvPr>
            <p:ph idx="1"/>
          </p:nvPr>
        </p:nvSpPr>
        <p:spPr/>
        <p:txBody>
          <a:bodyPr/>
          <a:lstStyle/>
          <a:p>
            <a:r>
              <a:rPr lang="en-US" dirty="0"/>
              <a:t>Use grids to show information</a:t>
            </a:r>
          </a:p>
        </p:txBody>
      </p:sp>
      <p:grpSp>
        <p:nvGrpSpPr>
          <p:cNvPr id="14" name="Group 13">
            <a:extLst>
              <a:ext uri="{FF2B5EF4-FFF2-40B4-BE49-F238E27FC236}">
                <a16:creationId xmlns:a16="http://schemas.microsoft.com/office/drawing/2014/main" id="{02A19389-2781-7D4B-97C7-83BE22F3A80D}"/>
              </a:ext>
            </a:extLst>
          </p:cNvPr>
          <p:cNvGrpSpPr/>
          <p:nvPr/>
        </p:nvGrpSpPr>
        <p:grpSpPr>
          <a:xfrm>
            <a:off x="1524000" y="2836093"/>
            <a:ext cx="9063064" cy="2594028"/>
            <a:chOff x="0" y="1886859"/>
            <a:chExt cx="9063064" cy="2594028"/>
          </a:xfrm>
        </p:grpSpPr>
        <p:sp>
          <p:nvSpPr>
            <p:cNvPr id="15" name="Rectangle 14">
              <a:extLst>
                <a:ext uri="{FF2B5EF4-FFF2-40B4-BE49-F238E27FC236}">
                  <a16:creationId xmlns:a16="http://schemas.microsoft.com/office/drawing/2014/main" id="{A41F9AF9-6B57-AB4F-BB69-FBF7C1A7439E}"/>
                </a:ext>
              </a:extLst>
            </p:cNvPr>
            <p:cNvSpPr/>
            <p:nvPr/>
          </p:nvSpPr>
          <p:spPr>
            <a:xfrm>
              <a:off x="6303554" y="1886859"/>
              <a:ext cx="2017998" cy="201751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18" name="TextBox 17">
              <a:extLst>
                <a:ext uri="{FF2B5EF4-FFF2-40B4-BE49-F238E27FC236}">
                  <a16:creationId xmlns:a16="http://schemas.microsoft.com/office/drawing/2014/main" id="{53A16116-03E9-9649-8902-F2F14F730EB7}"/>
                </a:ext>
              </a:extLst>
            </p:cNvPr>
            <p:cNvSpPr txBox="1"/>
            <p:nvPr/>
          </p:nvSpPr>
          <p:spPr>
            <a:xfrm>
              <a:off x="954346" y="4019222"/>
              <a:ext cx="3672031" cy="461665"/>
            </a:xfrm>
            <a:prstGeom prst="rect">
              <a:avLst/>
            </a:prstGeom>
            <a:noFill/>
          </p:spPr>
          <p:txBody>
            <a:bodyPr wrap="none" rtlCol="0">
              <a:spAutoFit/>
            </a:bodyPr>
            <a:lstStyle/>
            <a:p>
              <a:r>
                <a:rPr lang="en-US" sz="2400" dirty="0"/>
                <a:t>(a) View in close distance</a:t>
              </a:r>
            </a:p>
          </p:txBody>
        </p:sp>
        <p:sp>
          <p:nvSpPr>
            <p:cNvPr id="19" name="TextBox 18">
              <a:extLst>
                <a:ext uri="{FF2B5EF4-FFF2-40B4-BE49-F238E27FC236}">
                  <a16:creationId xmlns:a16="http://schemas.microsoft.com/office/drawing/2014/main" id="{E0FBDAA5-A724-7842-B1D3-C8C1FFDA188F}"/>
                </a:ext>
              </a:extLst>
            </p:cNvPr>
            <p:cNvSpPr txBox="1"/>
            <p:nvPr/>
          </p:nvSpPr>
          <p:spPr>
            <a:xfrm>
              <a:off x="5804608" y="4019221"/>
              <a:ext cx="3258456" cy="461665"/>
            </a:xfrm>
            <a:prstGeom prst="rect">
              <a:avLst/>
            </a:prstGeom>
            <a:noFill/>
          </p:spPr>
          <p:txBody>
            <a:bodyPr wrap="none" rtlCol="0">
              <a:spAutoFit/>
            </a:bodyPr>
            <a:lstStyle/>
            <a:p>
              <a:r>
                <a:rPr lang="en-US" sz="2400" dirty="0"/>
                <a:t>(b) View from far away</a:t>
              </a:r>
            </a:p>
          </p:txBody>
        </p:sp>
        <p:grpSp>
          <p:nvGrpSpPr>
            <p:cNvPr id="20" name="Group 19">
              <a:extLst>
                <a:ext uri="{FF2B5EF4-FFF2-40B4-BE49-F238E27FC236}">
                  <a16:creationId xmlns:a16="http://schemas.microsoft.com/office/drawing/2014/main" id="{DB124538-E14E-7742-BD74-903D4FB48154}"/>
                </a:ext>
              </a:extLst>
            </p:cNvPr>
            <p:cNvGrpSpPr/>
            <p:nvPr/>
          </p:nvGrpSpPr>
          <p:grpSpPr>
            <a:xfrm>
              <a:off x="0" y="1888310"/>
              <a:ext cx="6131863" cy="2041070"/>
              <a:chOff x="2055101" y="2392136"/>
              <a:chExt cx="6131863" cy="2041070"/>
            </a:xfrm>
          </p:grpSpPr>
          <p:grpSp>
            <p:nvGrpSpPr>
              <p:cNvPr id="21" name="Group 20">
                <a:extLst>
                  <a:ext uri="{FF2B5EF4-FFF2-40B4-BE49-F238E27FC236}">
                    <a16:creationId xmlns:a16="http://schemas.microsoft.com/office/drawing/2014/main" id="{8A85C1A1-EFD8-3C46-908B-AAD29F233763}"/>
                  </a:ext>
                </a:extLst>
              </p:cNvPr>
              <p:cNvGrpSpPr/>
              <p:nvPr/>
            </p:nvGrpSpPr>
            <p:grpSpPr>
              <a:xfrm>
                <a:off x="3649434" y="2392136"/>
                <a:ext cx="2041071" cy="2041070"/>
                <a:chOff x="3649434" y="2392136"/>
                <a:chExt cx="2041071" cy="2041070"/>
              </a:xfrm>
            </p:grpSpPr>
            <p:sp>
              <p:nvSpPr>
                <p:cNvPr id="28" name="Rectangle 27">
                  <a:extLst>
                    <a:ext uri="{FF2B5EF4-FFF2-40B4-BE49-F238E27FC236}">
                      <a16:creationId xmlns:a16="http://schemas.microsoft.com/office/drawing/2014/main" id="{0DD23ECD-FFF3-EC4A-9070-825749BAF7A7}"/>
                    </a:ext>
                  </a:extLst>
                </p:cNvPr>
                <p:cNvSpPr/>
                <p:nvPr/>
              </p:nvSpPr>
              <p:spPr>
                <a:xfrm>
                  <a:off x="3649435" y="3412671"/>
                  <a:ext cx="1020535" cy="10205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29" name="Rectangle 28">
                  <a:extLst>
                    <a:ext uri="{FF2B5EF4-FFF2-40B4-BE49-F238E27FC236}">
                      <a16:creationId xmlns:a16="http://schemas.microsoft.com/office/drawing/2014/main" id="{B48F782A-7078-9E45-9389-7C6AB1E2F8E8}"/>
                    </a:ext>
                  </a:extLst>
                </p:cNvPr>
                <p:cNvSpPr/>
                <p:nvPr/>
              </p:nvSpPr>
              <p:spPr>
                <a:xfrm>
                  <a:off x="4669970" y="2392136"/>
                  <a:ext cx="1020535" cy="10205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30" name="Rectangle 29">
                  <a:extLst>
                    <a:ext uri="{FF2B5EF4-FFF2-40B4-BE49-F238E27FC236}">
                      <a16:creationId xmlns:a16="http://schemas.microsoft.com/office/drawing/2014/main" id="{AAFB7C84-5BDC-F34E-8891-51E3CC4B245E}"/>
                    </a:ext>
                  </a:extLst>
                </p:cNvPr>
                <p:cNvSpPr/>
                <p:nvPr/>
              </p:nvSpPr>
              <p:spPr>
                <a:xfrm>
                  <a:off x="3649434" y="2392136"/>
                  <a:ext cx="1020535" cy="10205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D612616-9426-C848-8CD6-1FF34C8222B6}"/>
                    </a:ext>
                  </a:extLst>
                </p:cNvPr>
                <p:cNvSpPr/>
                <p:nvPr/>
              </p:nvSpPr>
              <p:spPr>
                <a:xfrm>
                  <a:off x="4669966" y="3412670"/>
                  <a:ext cx="1020535" cy="10205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2" name="Straight Arrow Connector 21">
                <a:extLst>
                  <a:ext uri="{FF2B5EF4-FFF2-40B4-BE49-F238E27FC236}">
                    <a16:creationId xmlns:a16="http://schemas.microsoft.com/office/drawing/2014/main" id="{FE86F92A-A8C5-8244-ACDA-0ACA872DA758}"/>
                  </a:ext>
                </a:extLst>
              </p:cNvPr>
              <p:cNvCxnSpPr/>
              <p:nvPr/>
            </p:nvCxnSpPr>
            <p:spPr>
              <a:xfrm>
                <a:off x="3479256" y="3412670"/>
                <a:ext cx="0" cy="1020534"/>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1DC4051-9CFA-D848-B036-F73C86034CB0}"/>
                  </a:ext>
                </a:extLst>
              </p:cNvPr>
              <p:cNvSpPr txBox="1"/>
              <p:nvPr/>
            </p:nvSpPr>
            <p:spPr>
              <a:xfrm>
                <a:off x="2055101" y="3691421"/>
                <a:ext cx="1553690" cy="461665"/>
              </a:xfrm>
              <a:prstGeom prst="rect">
                <a:avLst/>
              </a:prstGeom>
              <a:noFill/>
            </p:spPr>
            <p:txBody>
              <a:bodyPr wrap="square" rtlCol="0">
                <a:spAutoFit/>
              </a:bodyPr>
              <a:lstStyle/>
              <a:p>
                <a:r>
                  <a:rPr lang="en-US" sz="2400" dirty="0"/>
                  <a:t>Grid Size</a:t>
                </a:r>
              </a:p>
            </p:txBody>
          </p:sp>
          <p:sp>
            <p:nvSpPr>
              <p:cNvPr id="24" name="TextBox 23">
                <a:extLst>
                  <a:ext uri="{FF2B5EF4-FFF2-40B4-BE49-F238E27FC236}">
                    <a16:creationId xmlns:a16="http://schemas.microsoft.com/office/drawing/2014/main" id="{3C5B951B-5128-1C48-84E3-D76716C97EDD}"/>
                  </a:ext>
                </a:extLst>
              </p:cNvPr>
              <p:cNvSpPr txBox="1"/>
              <p:nvPr/>
            </p:nvSpPr>
            <p:spPr>
              <a:xfrm>
                <a:off x="6200767" y="2717737"/>
                <a:ext cx="1986197" cy="830997"/>
              </a:xfrm>
              <a:prstGeom prst="rect">
                <a:avLst/>
              </a:prstGeom>
              <a:noFill/>
            </p:spPr>
            <p:txBody>
              <a:bodyPr wrap="square" rtlCol="0">
                <a:spAutoFit/>
              </a:bodyPr>
              <a:lstStyle/>
              <a:p>
                <a:r>
                  <a:rPr lang="en-US" sz="2400" dirty="0"/>
                  <a:t>Bright Component</a:t>
                </a:r>
              </a:p>
            </p:txBody>
          </p:sp>
          <p:sp>
            <p:nvSpPr>
              <p:cNvPr id="25" name="TextBox 24">
                <a:extLst>
                  <a:ext uri="{FF2B5EF4-FFF2-40B4-BE49-F238E27FC236}">
                    <a16:creationId xmlns:a16="http://schemas.microsoft.com/office/drawing/2014/main" id="{C84EF334-FC26-9D49-BEDB-DCAA1AE1F99D}"/>
                  </a:ext>
                </a:extLst>
              </p:cNvPr>
              <p:cNvSpPr txBox="1"/>
              <p:nvPr/>
            </p:nvSpPr>
            <p:spPr>
              <a:xfrm>
                <a:off x="6200764" y="3548734"/>
                <a:ext cx="1986200" cy="830997"/>
              </a:xfrm>
              <a:prstGeom prst="rect">
                <a:avLst/>
              </a:prstGeom>
              <a:noFill/>
            </p:spPr>
            <p:txBody>
              <a:bodyPr wrap="square" rtlCol="0">
                <a:spAutoFit/>
              </a:bodyPr>
              <a:lstStyle/>
              <a:p>
                <a:r>
                  <a:rPr lang="en-US" sz="2400" dirty="0"/>
                  <a:t>Dark Component</a:t>
                </a:r>
              </a:p>
            </p:txBody>
          </p:sp>
          <p:cxnSp>
            <p:nvCxnSpPr>
              <p:cNvPr id="26" name="Straight Arrow Connector 25">
                <a:extLst>
                  <a:ext uri="{FF2B5EF4-FFF2-40B4-BE49-F238E27FC236}">
                    <a16:creationId xmlns:a16="http://schemas.microsoft.com/office/drawing/2014/main" id="{887E3144-81BA-6A43-BB3F-09CFA24A3581}"/>
                  </a:ext>
                </a:extLst>
              </p:cNvPr>
              <p:cNvCxnSpPr/>
              <p:nvPr/>
            </p:nvCxnSpPr>
            <p:spPr>
              <a:xfrm rot="5400000">
                <a:off x="5690500" y="2394463"/>
                <a:ext cx="0" cy="1020534"/>
              </a:xfrm>
              <a:prstGeom prst="straightConnector1">
                <a:avLst/>
              </a:prstGeom>
              <a:ln w="38100">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C25FFB5-5F60-334A-806E-58E679D78F34}"/>
                  </a:ext>
                </a:extLst>
              </p:cNvPr>
              <p:cNvCxnSpPr/>
              <p:nvPr/>
            </p:nvCxnSpPr>
            <p:spPr>
              <a:xfrm rot="5400000">
                <a:off x="5690500" y="3412670"/>
                <a:ext cx="0" cy="1020534"/>
              </a:xfrm>
              <a:prstGeom prst="straightConnector1">
                <a:avLst/>
              </a:prstGeom>
              <a:ln w="38100">
                <a:solidFill>
                  <a:schemeClr val="bg1">
                    <a:lumMod val="65000"/>
                  </a:schemeClr>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772582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65">
            <a:extLst>
              <a:ext uri="{FF2B5EF4-FFF2-40B4-BE49-F238E27FC236}">
                <a16:creationId xmlns:a16="http://schemas.microsoft.com/office/drawing/2014/main" id="{C3824736-E1A0-4526-B543-DB8B54DB3C3C}"/>
              </a:ext>
            </a:extLst>
          </p:cNvPr>
          <p:cNvGrpSpPr/>
          <p:nvPr/>
        </p:nvGrpSpPr>
        <p:grpSpPr>
          <a:xfrm>
            <a:off x="2449270" y="3274955"/>
            <a:ext cx="7643064" cy="2766930"/>
            <a:chOff x="925269" y="3274955"/>
            <a:chExt cx="7643064" cy="2766930"/>
          </a:xfrm>
        </p:grpSpPr>
        <p:pic>
          <p:nvPicPr>
            <p:cNvPr id="4" name="Picture 3"/>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272250" y="3274955"/>
              <a:ext cx="7296083" cy="2766930"/>
            </a:xfrm>
            <a:prstGeom prst="rect">
              <a:avLst/>
            </a:prstGeom>
          </p:spPr>
        </p:pic>
        <p:sp>
          <p:nvSpPr>
            <p:cNvPr id="59" name="TextBox 58">
              <a:extLst>
                <a:ext uri="{FF2B5EF4-FFF2-40B4-BE49-F238E27FC236}">
                  <a16:creationId xmlns:a16="http://schemas.microsoft.com/office/drawing/2014/main" id="{6D5C9E2D-017F-4925-9C87-DFEE25F1DF6F}"/>
                </a:ext>
              </a:extLst>
            </p:cNvPr>
            <p:cNvSpPr txBox="1"/>
            <p:nvPr/>
          </p:nvSpPr>
          <p:spPr>
            <a:xfrm rot="16200000">
              <a:off x="112034" y="4573917"/>
              <a:ext cx="1952714" cy="326243"/>
            </a:xfrm>
            <a:prstGeom prst="rect">
              <a:avLst/>
            </a:prstGeom>
            <a:noFill/>
          </p:spPr>
          <p:txBody>
            <a:bodyPr wrap="none" lIns="0" tIns="9144" rIns="0" bIns="9144" rtlCol="0">
              <a:spAutoFit/>
            </a:bodyPr>
            <a:lstStyle/>
            <a:p>
              <a:pPr>
                <a:buNone/>
              </a:pPr>
              <a:r>
                <a:rPr lang="en-US" sz="2000" dirty="0">
                  <a:latin typeface="Calibri" pitchFamily="34" charset="0"/>
                  <a:cs typeface="Calibri" pitchFamily="34" charset="0"/>
                </a:rPr>
                <a:t>Relative Sensitivity</a:t>
              </a:r>
            </a:p>
          </p:txBody>
        </p:sp>
      </p:grpSp>
      <p:sp>
        <p:nvSpPr>
          <p:cNvPr id="2" name="Title 1"/>
          <p:cNvSpPr>
            <a:spLocks noGrp="1"/>
          </p:cNvSpPr>
          <p:nvPr>
            <p:ph type="title"/>
          </p:nvPr>
        </p:nvSpPr>
        <p:spPr>
          <a:xfrm>
            <a:off x="2047334" y="81444"/>
            <a:ext cx="8228780" cy="838200"/>
          </a:xfrm>
        </p:spPr>
        <p:txBody>
          <a:bodyPr/>
          <a:lstStyle/>
          <a:p>
            <a:r>
              <a:rPr lang="en-US" dirty="0"/>
              <a:t>Protection Guarantee - Human Vision</a:t>
            </a:r>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64687149-A536-46AD-BE39-C9BAB98023C7}"/>
                  </a:ext>
                </a:extLst>
              </p:cNvPr>
              <p:cNvSpPr txBox="1"/>
              <p:nvPr/>
            </p:nvSpPr>
            <p:spPr>
              <a:xfrm>
                <a:off x="5465446" y="2929501"/>
                <a:ext cx="1994970" cy="326243"/>
              </a:xfrm>
              <a:prstGeom prst="rect">
                <a:avLst/>
              </a:prstGeom>
              <a:noFill/>
            </p:spPr>
            <p:txBody>
              <a:bodyPr wrap="none" lIns="0" tIns="9144" rIns="0" bIns="9144" rtlCol="0">
                <a:spAutoFit/>
              </a:bodyPr>
              <a:lstStyle/>
              <a:p>
                <a:pPr>
                  <a:buNone/>
                </a:pPr>
                <a:r>
                  <a:rPr lang="en-US" sz="2000" dirty="0">
                    <a:latin typeface="Calibri" pitchFamily="34" charset="0"/>
                    <a:cs typeface="Calibri" pitchFamily="34" charset="0"/>
                  </a:rPr>
                  <a:t>Viewing Distance </a:t>
                </a:r>
                <a14:m>
                  <m:oMath xmlns:m="http://schemas.openxmlformats.org/officeDocument/2006/math">
                    <m:r>
                      <a:rPr lang="en-US" sz="2000" i="1">
                        <a:latin typeface="Cambria Math" panose="02040503050406030204" pitchFamily="18" charset="0"/>
                        <a:cs typeface="Calibri" pitchFamily="34" charset="0"/>
                      </a:rPr>
                      <m:t>𝑑</m:t>
                    </m:r>
                  </m:oMath>
                </a14:m>
                <a:endParaRPr lang="en-US" sz="2000" dirty="0">
                  <a:latin typeface="Calibri" pitchFamily="34" charset="0"/>
                  <a:cs typeface="Calibri" pitchFamily="34" charset="0"/>
                </a:endParaRPr>
              </a:p>
            </p:txBody>
          </p:sp>
        </mc:Choice>
        <mc:Fallback xmlns="">
          <p:sp>
            <p:nvSpPr>
              <p:cNvPr id="39" name="TextBox 38">
                <a:extLst>
                  <a:ext uri="{FF2B5EF4-FFF2-40B4-BE49-F238E27FC236}">
                    <a16:creationId xmlns:a16="http://schemas.microsoft.com/office/drawing/2014/main" id="{64687149-A536-46AD-BE39-C9BAB98023C7}"/>
                  </a:ext>
                </a:extLst>
              </p:cNvPr>
              <p:cNvSpPr txBox="1">
                <a:spLocks noRot="1" noChangeAspect="1" noMove="1" noResize="1" noEditPoints="1" noAdjustHandles="1" noChangeArrowheads="1" noChangeShapeType="1" noTextEdit="1"/>
              </p:cNvSpPr>
              <p:nvPr/>
            </p:nvSpPr>
            <p:spPr>
              <a:xfrm>
                <a:off x="5465446" y="2929501"/>
                <a:ext cx="1994970" cy="326243"/>
              </a:xfrm>
              <a:prstGeom prst="rect">
                <a:avLst/>
              </a:prstGeom>
              <a:blipFill>
                <a:blip r:embed="rId4"/>
                <a:stretch>
                  <a:fillRect l="-6962" t="-19231" r="-3165" b="-42308"/>
                </a:stretch>
              </a:blipFill>
            </p:spPr>
            <p:txBody>
              <a:bodyPr/>
              <a:lstStyle/>
              <a:p>
                <a:r>
                  <a:rPr lang="en-US">
                    <a:noFill/>
                  </a:rPr>
                  <a:t> </a:t>
                </a:r>
              </a:p>
            </p:txBody>
          </p:sp>
        </mc:Fallback>
      </mc:AlternateContent>
      <p:sp>
        <p:nvSpPr>
          <p:cNvPr id="42" name="TextBox 41">
            <a:extLst>
              <a:ext uri="{FF2B5EF4-FFF2-40B4-BE49-F238E27FC236}">
                <a16:creationId xmlns:a16="http://schemas.microsoft.com/office/drawing/2014/main" id="{B253E446-1669-4656-8814-EFFF1073F24D}"/>
              </a:ext>
            </a:extLst>
          </p:cNvPr>
          <p:cNvSpPr txBox="1"/>
          <p:nvPr/>
        </p:nvSpPr>
        <p:spPr>
          <a:xfrm>
            <a:off x="2759270" y="2937961"/>
            <a:ext cx="117020" cy="295466"/>
          </a:xfrm>
          <a:prstGeom prst="rect">
            <a:avLst/>
          </a:prstGeom>
          <a:noFill/>
        </p:spPr>
        <p:txBody>
          <a:bodyPr wrap="none" lIns="0" tIns="9144" rIns="0" bIns="9144" rtlCol="0">
            <a:spAutoFit/>
          </a:bodyPr>
          <a:lstStyle/>
          <a:p>
            <a:pPr>
              <a:buNone/>
            </a:pPr>
            <a:r>
              <a:rPr lang="en-US" dirty="0">
                <a:latin typeface="Calibri" pitchFamily="34" charset="0"/>
                <a:cs typeface="Calibri" pitchFamily="34" charset="0"/>
              </a:rPr>
              <a:t>0</a:t>
            </a:r>
          </a:p>
        </p:txBody>
      </p:sp>
      <p:grpSp>
        <p:nvGrpSpPr>
          <p:cNvPr id="63" name="Group 62">
            <a:extLst>
              <a:ext uri="{FF2B5EF4-FFF2-40B4-BE49-F238E27FC236}">
                <a16:creationId xmlns:a16="http://schemas.microsoft.com/office/drawing/2014/main" id="{E2082E75-5445-49BE-AAD4-5C4D6F8FBB80}"/>
              </a:ext>
            </a:extLst>
          </p:cNvPr>
          <p:cNvGrpSpPr/>
          <p:nvPr/>
        </p:nvGrpSpPr>
        <p:grpSpPr>
          <a:xfrm>
            <a:off x="2817778" y="2639542"/>
            <a:ext cx="5325894" cy="3344739"/>
            <a:chOff x="1293778" y="2639541"/>
            <a:chExt cx="5325894" cy="3344739"/>
          </a:xfrm>
        </p:grpSpPr>
        <p:sp>
          <p:nvSpPr>
            <p:cNvPr id="44" name="Rectangle 43">
              <a:extLst>
                <a:ext uri="{FF2B5EF4-FFF2-40B4-BE49-F238E27FC236}">
                  <a16:creationId xmlns:a16="http://schemas.microsoft.com/office/drawing/2014/main" id="{61FECDBF-2DB6-4DC3-9FFA-8FA8F81FE047}"/>
                </a:ext>
              </a:extLst>
            </p:cNvPr>
            <p:cNvSpPr/>
            <p:nvPr/>
          </p:nvSpPr>
          <p:spPr bwMode="auto">
            <a:xfrm>
              <a:off x="1293779" y="2639541"/>
              <a:ext cx="5325893" cy="298420"/>
            </a:xfrm>
            <a:prstGeom prst="rect">
              <a:avLst/>
            </a:prstGeom>
            <a:solidFill>
              <a:schemeClr val="accent3">
                <a:lumMod val="40000"/>
                <a:lumOff val="60000"/>
                <a:alpha val="50000"/>
              </a:schemeClr>
            </a:solidFill>
            <a:ln w="19050" cap="flat">
              <a:noFill/>
              <a:prstDash val="solid"/>
              <a:round/>
              <a:headEnd/>
              <a:tailEnd/>
            </a:ln>
            <a:effectLst/>
          </p:spPr>
          <p:txBody>
            <a:bodyPr wrap="square" rtlCol="0" anchor="ctr">
              <a:noAutofit/>
            </a:bodyPr>
            <a:lstStyle/>
            <a:p>
              <a:pPr algn="ctr"/>
              <a:endParaRPr lang="en-US" dirty="0"/>
            </a:p>
          </p:txBody>
        </p:sp>
        <p:sp>
          <p:nvSpPr>
            <p:cNvPr id="5" name="Rectangle 4">
              <a:extLst>
                <a:ext uri="{FF2B5EF4-FFF2-40B4-BE49-F238E27FC236}">
                  <a16:creationId xmlns:a16="http://schemas.microsoft.com/office/drawing/2014/main" id="{606DC584-34B3-480F-8E80-B04AB5FE60F9}"/>
                </a:ext>
              </a:extLst>
            </p:cNvPr>
            <p:cNvSpPr/>
            <p:nvPr/>
          </p:nvSpPr>
          <p:spPr bwMode="auto">
            <a:xfrm>
              <a:off x="1293778" y="3519368"/>
              <a:ext cx="5325893" cy="2464912"/>
            </a:xfrm>
            <a:prstGeom prst="rect">
              <a:avLst/>
            </a:prstGeom>
            <a:solidFill>
              <a:schemeClr val="accent3">
                <a:lumMod val="40000"/>
                <a:lumOff val="60000"/>
                <a:alpha val="50000"/>
              </a:schemeClr>
            </a:solidFill>
            <a:ln w="19050" cap="flat">
              <a:noFill/>
              <a:prstDash val="solid"/>
              <a:round/>
              <a:headEnd/>
              <a:tailEnd/>
            </a:ln>
            <a:effectLst/>
          </p:spPr>
          <p:txBody>
            <a:bodyPr wrap="square" rtlCol="0" anchor="ctr">
              <a:noAutofit/>
            </a:bodyPr>
            <a:lstStyle/>
            <a:p>
              <a:pPr algn="ctr"/>
              <a:endParaRPr lang="en-US" dirty="0"/>
            </a:p>
          </p:txBody>
        </p:sp>
        <p:sp>
          <p:nvSpPr>
            <p:cNvPr id="31" name="TextBox 30">
              <a:extLst>
                <a:ext uri="{FF2B5EF4-FFF2-40B4-BE49-F238E27FC236}">
                  <a16:creationId xmlns:a16="http://schemas.microsoft.com/office/drawing/2014/main" id="{8A002A34-FB1B-4AE2-8C2D-30021E298F3B}"/>
                </a:ext>
              </a:extLst>
            </p:cNvPr>
            <p:cNvSpPr txBox="1"/>
            <p:nvPr/>
          </p:nvSpPr>
          <p:spPr>
            <a:xfrm>
              <a:off x="3374815" y="3700821"/>
              <a:ext cx="1133259" cy="295466"/>
            </a:xfrm>
            <a:prstGeom prst="rect">
              <a:avLst/>
            </a:prstGeom>
            <a:noFill/>
          </p:spPr>
          <p:txBody>
            <a:bodyPr wrap="none" lIns="0" tIns="9144" rIns="0" bIns="9144" rtlCol="0">
              <a:spAutoFit/>
            </a:bodyPr>
            <a:lstStyle/>
            <a:p>
              <a:pPr>
                <a:buNone/>
              </a:pPr>
              <a:r>
                <a:rPr lang="en-US" dirty="0">
                  <a:latin typeface="Calibri" pitchFamily="34" charset="0"/>
                  <a:cs typeface="Calibri" pitchFamily="34" charset="0"/>
                </a:rPr>
                <a:t>Visible Zone</a:t>
              </a:r>
            </a:p>
          </p:txBody>
        </p:sp>
      </p:grpSp>
      <p:grpSp>
        <p:nvGrpSpPr>
          <p:cNvPr id="64" name="Group 63">
            <a:extLst>
              <a:ext uri="{FF2B5EF4-FFF2-40B4-BE49-F238E27FC236}">
                <a16:creationId xmlns:a16="http://schemas.microsoft.com/office/drawing/2014/main" id="{A6341194-FAD2-4479-A0B9-1AF6A4A32600}"/>
              </a:ext>
            </a:extLst>
          </p:cNvPr>
          <p:cNvGrpSpPr/>
          <p:nvPr/>
        </p:nvGrpSpPr>
        <p:grpSpPr>
          <a:xfrm>
            <a:off x="8143672" y="2639542"/>
            <a:ext cx="1765572" cy="3344739"/>
            <a:chOff x="6619672" y="2639541"/>
            <a:chExt cx="1765572" cy="3344739"/>
          </a:xfrm>
        </p:grpSpPr>
        <p:sp>
          <p:nvSpPr>
            <p:cNvPr id="45" name="Rectangle 44">
              <a:extLst>
                <a:ext uri="{FF2B5EF4-FFF2-40B4-BE49-F238E27FC236}">
                  <a16:creationId xmlns:a16="http://schemas.microsoft.com/office/drawing/2014/main" id="{60610C27-D9E0-4D38-AFC4-12BA6547D5F3}"/>
                </a:ext>
              </a:extLst>
            </p:cNvPr>
            <p:cNvSpPr/>
            <p:nvPr/>
          </p:nvSpPr>
          <p:spPr bwMode="auto">
            <a:xfrm>
              <a:off x="6619672" y="2639541"/>
              <a:ext cx="1765571" cy="298420"/>
            </a:xfrm>
            <a:prstGeom prst="rect">
              <a:avLst/>
            </a:prstGeom>
            <a:solidFill>
              <a:schemeClr val="accent2">
                <a:lumMod val="40000"/>
                <a:lumOff val="60000"/>
                <a:alpha val="50000"/>
              </a:schemeClr>
            </a:solidFill>
            <a:ln w="19050" cap="flat">
              <a:noFill/>
              <a:prstDash val="solid"/>
              <a:round/>
              <a:headEnd/>
              <a:tailEnd/>
            </a:ln>
            <a:effectLst/>
          </p:spPr>
          <p:txBody>
            <a:bodyPr wrap="square" rtlCol="0" anchor="ctr">
              <a:noAutofit/>
            </a:bodyPr>
            <a:lstStyle/>
            <a:p>
              <a:pPr algn="ctr"/>
              <a:endParaRPr lang="en-US" dirty="0"/>
            </a:p>
          </p:txBody>
        </p:sp>
        <p:sp>
          <p:nvSpPr>
            <p:cNvPr id="25" name="Rectangle 24">
              <a:extLst>
                <a:ext uri="{FF2B5EF4-FFF2-40B4-BE49-F238E27FC236}">
                  <a16:creationId xmlns:a16="http://schemas.microsoft.com/office/drawing/2014/main" id="{F25B42E9-C180-469D-A0B3-791402BE1C86}"/>
                </a:ext>
              </a:extLst>
            </p:cNvPr>
            <p:cNvSpPr/>
            <p:nvPr/>
          </p:nvSpPr>
          <p:spPr bwMode="auto">
            <a:xfrm>
              <a:off x="6619673" y="3519367"/>
              <a:ext cx="1765571" cy="2464913"/>
            </a:xfrm>
            <a:prstGeom prst="rect">
              <a:avLst/>
            </a:prstGeom>
            <a:solidFill>
              <a:schemeClr val="accent2">
                <a:lumMod val="40000"/>
                <a:lumOff val="60000"/>
                <a:alpha val="50000"/>
              </a:schemeClr>
            </a:solidFill>
            <a:ln w="19050" cap="flat">
              <a:noFill/>
              <a:prstDash val="solid"/>
              <a:round/>
              <a:headEnd/>
              <a:tailEnd/>
            </a:ln>
            <a:effectLst/>
          </p:spPr>
          <p:txBody>
            <a:bodyPr wrap="square" rtlCol="0" anchor="ctr">
              <a:noAutofit/>
            </a:bodyPr>
            <a:lstStyle/>
            <a:p>
              <a:pPr algn="ctr"/>
              <a:endParaRPr lang="en-US" dirty="0"/>
            </a:p>
          </p:txBody>
        </p:sp>
        <p:sp>
          <p:nvSpPr>
            <p:cNvPr id="32" name="TextBox 31">
              <a:extLst>
                <a:ext uri="{FF2B5EF4-FFF2-40B4-BE49-F238E27FC236}">
                  <a16:creationId xmlns:a16="http://schemas.microsoft.com/office/drawing/2014/main" id="{7BC72DE1-2772-4179-83E4-C892D45FC9D9}"/>
                </a:ext>
              </a:extLst>
            </p:cNvPr>
            <p:cNvSpPr txBox="1"/>
            <p:nvPr/>
          </p:nvSpPr>
          <p:spPr>
            <a:xfrm>
              <a:off x="6993534" y="3700821"/>
              <a:ext cx="1247649" cy="295466"/>
            </a:xfrm>
            <a:prstGeom prst="rect">
              <a:avLst/>
            </a:prstGeom>
            <a:noFill/>
          </p:spPr>
          <p:txBody>
            <a:bodyPr wrap="none" lIns="0" tIns="9144" rIns="0" bIns="9144" rtlCol="0">
              <a:spAutoFit/>
            </a:bodyPr>
            <a:lstStyle/>
            <a:p>
              <a:pPr>
                <a:buNone/>
              </a:pPr>
              <a:r>
                <a:rPr lang="en-US" dirty="0">
                  <a:latin typeface="Calibri" pitchFamily="34" charset="0"/>
                  <a:cs typeface="Calibri" pitchFamily="34" charset="0"/>
                </a:rPr>
                <a:t>Blocked Zone</a:t>
              </a:r>
            </a:p>
          </p:txBody>
        </p:sp>
      </p:grpSp>
      <p:grpSp>
        <p:nvGrpSpPr>
          <p:cNvPr id="50" name="Group 49">
            <a:extLst>
              <a:ext uri="{FF2B5EF4-FFF2-40B4-BE49-F238E27FC236}">
                <a16:creationId xmlns:a16="http://schemas.microsoft.com/office/drawing/2014/main" id="{D3125A2F-3206-4AC1-A7CA-31544375B21B}"/>
              </a:ext>
            </a:extLst>
          </p:cNvPr>
          <p:cNvGrpSpPr/>
          <p:nvPr/>
        </p:nvGrpSpPr>
        <p:grpSpPr>
          <a:xfrm>
            <a:off x="2817780" y="1052769"/>
            <a:ext cx="6848656" cy="1545673"/>
            <a:chOff x="1594333" y="5689262"/>
            <a:chExt cx="5117547" cy="1154979"/>
          </a:xfrm>
        </p:grpSpPr>
        <p:pic>
          <p:nvPicPr>
            <p:cNvPr id="51" name="Picture 50">
              <a:extLst>
                <a:ext uri="{FF2B5EF4-FFF2-40B4-BE49-F238E27FC236}">
                  <a16:creationId xmlns:a16="http://schemas.microsoft.com/office/drawing/2014/main" id="{FBDF8D11-474E-45DF-8FE6-E20D327A951C}"/>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1594333" y="5689262"/>
              <a:ext cx="1166092" cy="1154979"/>
            </a:xfrm>
            <a:prstGeom prst="rect">
              <a:avLst/>
            </a:prstGeom>
          </p:spPr>
        </p:pic>
        <p:pic>
          <p:nvPicPr>
            <p:cNvPr id="52" name="Picture 51">
              <a:extLst>
                <a:ext uri="{FF2B5EF4-FFF2-40B4-BE49-F238E27FC236}">
                  <a16:creationId xmlns:a16="http://schemas.microsoft.com/office/drawing/2014/main" id="{B3C29D9C-F5CD-4CE1-93C8-866EE567051F}"/>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3226977" y="5976932"/>
              <a:ext cx="585216" cy="579639"/>
            </a:xfrm>
            <a:prstGeom prst="rect">
              <a:avLst/>
            </a:prstGeom>
          </p:spPr>
        </p:pic>
        <p:pic>
          <p:nvPicPr>
            <p:cNvPr id="53" name="Picture 52">
              <a:extLst>
                <a:ext uri="{FF2B5EF4-FFF2-40B4-BE49-F238E27FC236}">
                  <a16:creationId xmlns:a16="http://schemas.microsoft.com/office/drawing/2014/main" id="{26DCABDC-A31E-4BAD-9C65-5FE42A8CFC4A}"/>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4278745" y="6121841"/>
              <a:ext cx="292608" cy="289820"/>
            </a:xfrm>
            <a:prstGeom prst="rect">
              <a:avLst/>
            </a:prstGeom>
          </p:spPr>
        </p:pic>
        <p:pic>
          <p:nvPicPr>
            <p:cNvPr id="54" name="Picture 53">
              <a:extLst>
                <a:ext uri="{FF2B5EF4-FFF2-40B4-BE49-F238E27FC236}">
                  <a16:creationId xmlns:a16="http://schemas.microsoft.com/office/drawing/2014/main" id="{AA03B4E7-A5EB-4758-B66E-9E8C88A37FD9}"/>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037905" y="6193599"/>
              <a:ext cx="146304" cy="146304"/>
            </a:xfrm>
            <a:prstGeom prst="rect">
              <a:avLst/>
            </a:prstGeom>
          </p:spPr>
        </p:pic>
        <p:pic>
          <p:nvPicPr>
            <p:cNvPr id="55" name="Picture 54">
              <a:extLst>
                <a:ext uri="{FF2B5EF4-FFF2-40B4-BE49-F238E27FC236}">
                  <a16:creationId xmlns:a16="http://schemas.microsoft.com/office/drawing/2014/main" id="{0552EBEE-5FAA-495C-8D6B-7839756C0653}"/>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650761" y="6230175"/>
              <a:ext cx="73152" cy="73152"/>
            </a:xfrm>
            <a:prstGeom prst="rect">
              <a:avLst/>
            </a:prstGeom>
          </p:spPr>
        </p:pic>
        <p:pic>
          <p:nvPicPr>
            <p:cNvPr id="56" name="Picture 55">
              <a:extLst>
                <a:ext uri="{FF2B5EF4-FFF2-40B4-BE49-F238E27FC236}">
                  <a16:creationId xmlns:a16="http://schemas.microsoft.com/office/drawing/2014/main" id="{457A6DBD-DA32-4A19-BD39-58E01761955B}"/>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190465" y="6248463"/>
              <a:ext cx="36576" cy="36576"/>
            </a:xfrm>
            <a:prstGeom prst="rect">
              <a:avLst/>
            </a:prstGeom>
          </p:spPr>
        </p:pic>
        <p:pic>
          <p:nvPicPr>
            <p:cNvPr id="57" name="Picture 56">
              <a:extLst>
                <a:ext uri="{FF2B5EF4-FFF2-40B4-BE49-F238E27FC236}">
                  <a16:creationId xmlns:a16="http://schemas.microsoft.com/office/drawing/2014/main" id="{BEB267C8-E92B-414F-B0DD-5948B71B0611}"/>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693592" y="6257607"/>
              <a:ext cx="18288" cy="18288"/>
            </a:xfrm>
            <a:prstGeom prst="rect">
              <a:avLst/>
            </a:prstGeom>
          </p:spPr>
        </p:pic>
      </p:grpSp>
      <p:grpSp>
        <p:nvGrpSpPr>
          <p:cNvPr id="62" name="Group 61">
            <a:extLst>
              <a:ext uri="{FF2B5EF4-FFF2-40B4-BE49-F238E27FC236}">
                <a16:creationId xmlns:a16="http://schemas.microsoft.com/office/drawing/2014/main" id="{495630ED-62D8-4C22-A15C-8DD2CE41EC46}"/>
              </a:ext>
            </a:extLst>
          </p:cNvPr>
          <p:cNvGrpSpPr/>
          <p:nvPr/>
        </p:nvGrpSpPr>
        <p:grpSpPr>
          <a:xfrm>
            <a:off x="8143672" y="2373545"/>
            <a:ext cx="3071486" cy="4436547"/>
            <a:chOff x="6619672" y="2373544"/>
            <a:chExt cx="3071486" cy="4436547"/>
          </a:xfrm>
        </p:grpSpPr>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A9FDFAB3-3FE9-4ABF-B5F9-E1C6D932CC36}"/>
                    </a:ext>
                  </a:extLst>
                </p:cNvPr>
                <p:cNvSpPr txBox="1"/>
                <p:nvPr/>
              </p:nvSpPr>
              <p:spPr>
                <a:xfrm>
                  <a:off x="6678182" y="2937961"/>
                  <a:ext cx="2263496" cy="326243"/>
                </a:xfrm>
                <a:prstGeom prst="rect">
                  <a:avLst/>
                </a:prstGeom>
                <a:noFill/>
              </p:spPr>
              <p:txBody>
                <a:bodyPr wrap="square" lIns="0" tIns="9144" rIns="0" bIns="9144" rtlCol="0">
                  <a:spAutoFit/>
                </a:bodyPr>
                <a:lstStyle/>
                <a:p>
                  <a:pPr>
                    <a:buNone/>
                  </a:pPr>
                  <a:r>
                    <a:rPr lang="en-US" sz="2000" dirty="0">
                      <a:latin typeface="Calibri" panose="020F0502020204030204" pitchFamily="34" charset="0"/>
                      <a:cs typeface="Calibri" panose="020F0502020204030204" pitchFamily="34" charset="0"/>
                    </a:rPr>
                    <a:t>Cutoff Distance </a:t>
                  </a:r>
                  <a14:m>
                    <m:oMath xmlns:m="http://schemas.openxmlformats.org/officeDocument/2006/math">
                      <m:r>
                        <a:rPr lang="en-US" sz="2000">
                          <a:latin typeface="Cambria Math" panose="02040503050406030204" pitchFamily="18" charset="0"/>
                          <a:cs typeface="Calibri" pitchFamily="34" charset="0"/>
                        </a:rPr>
                        <m:t> </m:t>
                      </m:r>
                      <m:sSub>
                        <m:sSubPr>
                          <m:ctrlPr>
                            <a:rPr lang="en-US" sz="2000" i="1">
                              <a:latin typeface="Cambria Math" panose="02040503050406030204" pitchFamily="18" charset="0"/>
                              <a:cs typeface="Calibri" pitchFamily="34" charset="0"/>
                            </a:rPr>
                          </m:ctrlPr>
                        </m:sSubPr>
                        <m:e>
                          <m:r>
                            <a:rPr lang="en-US" sz="2000" i="1">
                              <a:latin typeface="Cambria Math" panose="02040503050406030204" pitchFamily="18" charset="0"/>
                              <a:cs typeface="Calibri" pitchFamily="34" charset="0"/>
                            </a:rPr>
                            <m:t>𝑑</m:t>
                          </m:r>
                        </m:e>
                        <m:sub>
                          <m:r>
                            <a:rPr lang="en-US" sz="2000" i="1">
                              <a:latin typeface="Cambria Math" panose="02040503050406030204" pitchFamily="18" charset="0"/>
                              <a:cs typeface="Calibri" pitchFamily="34" charset="0"/>
                            </a:rPr>
                            <m:t>𝑚𝑎𝑥</m:t>
                          </m:r>
                        </m:sub>
                      </m:sSub>
                    </m:oMath>
                  </a14:m>
                  <a:r>
                    <a:rPr lang="en-US" sz="2000" dirty="0">
                      <a:latin typeface="Calibri" pitchFamily="34" charset="0"/>
                      <a:cs typeface="Calibri" pitchFamily="34" charset="0"/>
                    </a:rPr>
                    <a:t> </a:t>
                  </a:r>
                </a:p>
              </p:txBody>
            </p:sp>
          </mc:Choice>
          <mc:Fallback xmlns="">
            <p:sp>
              <p:nvSpPr>
                <p:cNvPr id="43" name="TextBox 42">
                  <a:extLst>
                    <a:ext uri="{FF2B5EF4-FFF2-40B4-BE49-F238E27FC236}">
                      <a16:creationId xmlns:a16="http://schemas.microsoft.com/office/drawing/2014/main" id="{A9FDFAB3-3FE9-4ABF-B5F9-E1C6D932CC36}"/>
                    </a:ext>
                  </a:extLst>
                </p:cNvPr>
                <p:cNvSpPr txBox="1">
                  <a:spLocks noRot="1" noChangeAspect="1" noMove="1" noResize="1" noEditPoints="1" noAdjustHandles="1" noChangeArrowheads="1" noChangeShapeType="1" noTextEdit="1"/>
                </p:cNvSpPr>
                <p:nvPr/>
              </p:nvSpPr>
              <p:spPr>
                <a:xfrm>
                  <a:off x="6678182" y="2937961"/>
                  <a:ext cx="2263496" cy="326243"/>
                </a:xfrm>
                <a:prstGeom prst="rect">
                  <a:avLst/>
                </a:prstGeom>
                <a:blipFill>
                  <a:blip r:embed="rId6"/>
                  <a:stretch>
                    <a:fillRect l="-6704" t="-18519" r="-1117" b="-40741"/>
                  </a:stretch>
                </a:blipFill>
              </p:spPr>
              <p:txBody>
                <a:bodyPr/>
                <a:lstStyle/>
                <a:p>
                  <a:r>
                    <a:rPr lang="en-US">
                      <a:noFill/>
                    </a:rPr>
                    <a:t> </a:t>
                  </a:r>
                </a:p>
              </p:txBody>
            </p:sp>
          </mc:Fallback>
        </mc:AlternateContent>
        <p:cxnSp>
          <p:nvCxnSpPr>
            <p:cNvPr id="14" name="Straight Connector 13">
              <a:extLst>
                <a:ext uri="{FF2B5EF4-FFF2-40B4-BE49-F238E27FC236}">
                  <a16:creationId xmlns:a16="http://schemas.microsoft.com/office/drawing/2014/main" id="{8F99DC82-7E6B-476E-9E28-236C3FB2F7D9}"/>
                </a:ext>
              </a:extLst>
            </p:cNvPr>
            <p:cNvCxnSpPr>
              <a:cxnSpLocks/>
            </p:cNvCxnSpPr>
            <p:nvPr/>
          </p:nvCxnSpPr>
          <p:spPr>
            <a:xfrm>
              <a:off x="6619672" y="2373544"/>
              <a:ext cx="0" cy="4436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A5229140-D8E6-42E9-B01F-F05E2E33F2C6}"/>
                    </a:ext>
                  </a:extLst>
                </p:cNvPr>
                <p:cNvSpPr txBox="1"/>
                <p:nvPr/>
              </p:nvSpPr>
              <p:spPr>
                <a:xfrm>
                  <a:off x="6678181" y="6066041"/>
                  <a:ext cx="3012977" cy="516936"/>
                </a:xfrm>
                <a:prstGeom prst="rect">
                  <a:avLst/>
                </a:prstGeom>
                <a:noFill/>
              </p:spPr>
              <p:txBody>
                <a:bodyPr wrap="square" lIns="0" tIns="9144" rIns="0" bIns="9144" rtlCol="0">
                  <a:spAutoFit/>
                </a:bodyPr>
                <a:lstStyle/>
                <a:p>
                  <a:pPr>
                    <a:buNone/>
                  </a:pPr>
                  <a:r>
                    <a:rPr lang="en-US" sz="2000" dirty="0">
                      <a:latin typeface="Calibri" panose="020F0502020204030204" pitchFamily="34" charset="0"/>
                      <a:cs typeface="Calibri" panose="020F0502020204030204" pitchFamily="34" charset="0"/>
                    </a:rPr>
                    <a:t>Cutoff Spatial Freq. </a:t>
                  </a:r>
                  <a14:m>
                    <m:oMath xmlns:m="http://schemas.openxmlformats.org/officeDocument/2006/math">
                      <m:sSub>
                        <m:sSubPr>
                          <m:ctrlPr>
                            <a:rPr lang="en-US" sz="2000" i="1">
                              <a:latin typeface="Cambria Math" panose="02040503050406030204" pitchFamily="18" charset="0"/>
                              <a:cs typeface="Calibri" pitchFamily="34" charset="0"/>
                            </a:rPr>
                          </m:ctrlPr>
                        </m:sSubPr>
                        <m:e>
                          <m:r>
                            <a:rPr lang="en-US" sz="2000" i="1">
                              <a:latin typeface="Cambria Math" panose="02040503050406030204" pitchFamily="18" charset="0"/>
                              <a:cs typeface="Calibri" pitchFamily="34" charset="0"/>
                            </a:rPr>
                            <m:t>𝑓</m:t>
                          </m:r>
                        </m:e>
                        <m:sub>
                          <m:r>
                            <a:rPr lang="en-US" sz="2000" i="1">
                              <a:latin typeface="Cambria Math" panose="02040503050406030204" pitchFamily="18" charset="0"/>
                              <a:cs typeface="Calibri" pitchFamily="34" charset="0"/>
                            </a:rPr>
                            <m:t>𝑐</m:t>
                          </m:r>
                        </m:sub>
                      </m:sSub>
                      <m:r>
                        <a:rPr lang="en-US" sz="2000" i="1">
                          <a:latin typeface="Cambria Math" panose="02040503050406030204" pitchFamily="18" charset="0"/>
                          <a:cs typeface="Calibri" pitchFamily="34" charset="0"/>
                        </a:rPr>
                        <m:t>=</m:t>
                      </m:r>
                      <m:f>
                        <m:fPr>
                          <m:ctrlPr>
                            <a:rPr lang="en-US" sz="2000" i="1">
                              <a:latin typeface="Cambria Math" panose="02040503050406030204" pitchFamily="18" charset="0"/>
                              <a:cs typeface="Calibri" pitchFamily="34" charset="0"/>
                            </a:rPr>
                          </m:ctrlPr>
                        </m:fPr>
                        <m:num>
                          <m:r>
                            <a:rPr lang="en-US" sz="2000" i="1">
                              <a:latin typeface="Cambria Math" panose="02040503050406030204" pitchFamily="18" charset="0"/>
                              <a:cs typeface="Calibri" pitchFamily="34" charset="0"/>
                            </a:rPr>
                            <m:t>1</m:t>
                          </m:r>
                        </m:num>
                        <m:den>
                          <m:sSubSup>
                            <m:sSubSupPr>
                              <m:ctrlPr>
                                <a:rPr lang="en-US" sz="2000" i="1">
                                  <a:latin typeface="Cambria Math" panose="02040503050406030204" pitchFamily="18" charset="0"/>
                                  <a:cs typeface="Calibri" pitchFamily="34" charset="0"/>
                                </a:rPr>
                              </m:ctrlPr>
                            </m:sSubSupPr>
                            <m:e>
                              <m:r>
                                <a:rPr lang="en-US" sz="2000" i="1">
                                  <a:latin typeface="Cambria Math" panose="02040503050406030204" pitchFamily="18" charset="0"/>
                                  <a:cs typeface="Calibri" pitchFamily="34" charset="0"/>
                                </a:rPr>
                                <m:t>𝜃</m:t>
                              </m:r>
                            </m:e>
                            <m:sub>
                              <m:r>
                                <a:rPr lang="en-US" sz="2000" i="1">
                                  <a:latin typeface="Cambria Math" panose="02040503050406030204" pitchFamily="18" charset="0"/>
                                  <a:cs typeface="Calibri" pitchFamily="34" charset="0"/>
                                </a:rPr>
                                <m:t>𝑚𝑖𝑛</m:t>
                              </m:r>
                            </m:sub>
                            <m:sup>
                              <m:r>
                                <a:rPr lang="en-US" sz="2000" i="1">
                                  <a:latin typeface="Cambria Math" panose="02040503050406030204" pitchFamily="18" charset="0"/>
                                  <a:cs typeface="Calibri" pitchFamily="34" charset="0"/>
                                </a:rPr>
                                <m:t>𝐻</m:t>
                              </m:r>
                            </m:sup>
                          </m:sSubSup>
                        </m:den>
                      </m:f>
                    </m:oMath>
                  </a14:m>
                  <a:r>
                    <a:rPr lang="en-US" sz="2000" dirty="0">
                      <a:latin typeface="Calibri" pitchFamily="34" charset="0"/>
                      <a:cs typeface="Calibri" pitchFamily="34" charset="0"/>
                    </a:rPr>
                    <a:t> </a:t>
                  </a:r>
                </a:p>
              </p:txBody>
            </p:sp>
          </mc:Choice>
          <mc:Fallback xmlns="">
            <p:sp>
              <p:nvSpPr>
                <p:cNvPr id="27" name="TextBox 26">
                  <a:extLst>
                    <a:ext uri="{FF2B5EF4-FFF2-40B4-BE49-F238E27FC236}">
                      <a16:creationId xmlns:a16="http://schemas.microsoft.com/office/drawing/2014/main" id="{A5229140-D8E6-42E9-B01F-F05E2E33F2C6}"/>
                    </a:ext>
                  </a:extLst>
                </p:cNvPr>
                <p:cNvSpPr txBox="1">
                  <a:spLocks noRot="1" noChangeAspect="1" noMove="1" noResize="1" noEditPoints="1" noAdjustHandles="1" noChangeArrowheads="1" noChangeShapeType="1" noTextEdit="1"/>
                </p:cNvSpPr>
                <p:nvPr/>
              </p:nvSpPr>
              <p:spPr>
                <a:xfrm>
                  <a:off x="6678181" y="6066041"/>
                  <a:ext cx="3012977" cy="516936"/>
                </a:xfrm>
                <a:prstGeom prst="rect">
                  <a:avLst/>
                </a:prstGeom>
                <a:blipFill>
                  <a:blip r:embed="rId7"/>
                  <a:stretch>
                    <a:fillRect l="-5042" r="-840" b="-7317"/>
                  </a:stretch>
                </a:blipFill>
              </p:spPr>
              <p:txBody>
                <a:bodyPr/>
                <a:lstStyle/>
                <a:p>
                  <a:r>
                    <a:rPr lang="en-US">
                      <a:noFill/>
                    </a:rPr>
                    <a:t> </a:t>
                  </a:r>
                </a:p>
              </p:txBody>
            </p:sp>
          </mc:Fallback>
        </mc:AlternateContent>
      </p:grpSp>
      <p:sp>
        <p:nvSpPr>
          <p:cNvPr id="60" name="TextBox 59">
            <a:extLst>
              <a:ext uri="{FF2B5EF4-FFF2-40B4-BE49-F238E27FC236}">
                <a16:creationId xmlns:a16="http://schemas.microsoft.com/office/drawing/2014/main" id="{964E3C0F-B5F4-498D-B287-86A2288F639D}"/>
              </a:ext>
            </a:extLst>
          </p:cNvPr>
          <p:cNvSpPr txBox="1"/>
          <p:nvPr/>
        </p:nvSpPr>
        <p:spPr>
          <a:xfrm>
            <a:off x="5612493" y="6083194"/>
            <a:ext cx="1850507" cy="326243"/>
          </a:xfrm>
          <a:prstGeom prst="rect">
            <a:avLst/>
          </a:prstGeom>
          <a:noFill/>
        </p:spPr>
        <p:txBody>
          <a:bodyPr wrap="none" lIns="0" tIns="9144" rIns="0" bIns="9144" rtlCol="0">
            <a:spAutoFit/>
          </a:bodyPr>
          <a:lstStyle/>
          <a:p>
            <a:pPr>
              <a:buNone/>
            </a:pPr>
            <a:r>
              <a:rPr lang="en-US" sz="2000" dirty="0">
                <a:latin typeface="Calibri" pitchFamily="34" charset="0"/>
                <a:cs typeface="Calibri" pitchFamily="34" charset="0"/>
              </a:rPr>
              <a:t>Spatial Frequency</a:t>
            </a:r>
          </a:p>
        </p:txBody>
      </p:sp>
      <p:grpSp>
        <p:nvGrpSpPr>
          <p:cNvPr id="65" name="Group 64">
            <a:extLst>
              <a:ext uri="{FF2B5EF4-FFF2-40B4-BE49-F238E27FC236}">
                <a16:creationId xmlns:a16="http://schemas.microsoft.com/office/drawing/2014/main" id="{558BC08F-DF8D-4DD6-9B11-5CD2B885E28F}"/>
              </a:ext>
            </a:extLst>
          </p:cNvPr>
          <p:cNvGrpSpPr/>
          <p:nvPr/>
        </p:nvGrpSpPr>
        <p:grpSpPr>
          <a:xfrm>
            <a:off x="2817780" y="2639541"/>
            <a:ext cx="7091464" cy="312672"/>
            <a:chOff x="1293780" y="2639541"/>
            <a:chExt cx="7091464" cy="312672"/>
          </a:xfrm>
        </p:grpSpPr>
        <p:cxnSp>
          <p:nvCxnSpPr>
            <p:cNvPr id="37" name="Straight Arrow Connector 36">
              <a:extLst>
                <a:ext uri="{FF2B5EF4-FFF2-40B4-BE49-F238E27FC236}">
                  <a16:creationId xmlns:a16="http://schemas.microsoft.com/office/drawing/2014/main" id="{F850E2E9-B419-4298-9E17-68E7B9343893}"/>
                </a:ext>
              </a:extLst>
            </p:cNvPr>
            <p:cNvCxnSpPr/>
            <p:nvPr/>
          </p:nvCxnSpPr>
          <p:spPr>
            <a:xfrm>
              <a:off x="1293780" y="2795877"/>
              <a:ext cx="709146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C216651-80EF-4F35-A2CC-A120047090A0}"/>
                </a:ext>
              </a:extLst>
            </p:cNvPr>
            <p:cNvCxnSpPr/>
            <p:nvPr/>
          </p:nvCxnSpPr>
          <p:spPr>
            <a:xfrm>
              <a:off x="1293780" y="2639541"/>
              <a:ext cx="0" cy="3126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52F5E31C-F350-4C80-B9FB-EC59AC91CB3C}"/>
              </a:ext>
            </a:extLst>
          </p:cNvPr>
          <p:cNvGrpSpPr/>
          <p:nvPr/>
        </p:nvGrpSpPr>
        <p:grpSpPr>
          <a:xfrm>
            <a:off x="5041722" y="4122122"/>
            <a:ext cx="878008" cy="878007"/>
            <a:chOff x="1594333" y="2837544"/>
            <a:chExt cx="2041071" cy="2041070"/>
          </a:xfrm>
        </p:grpSpPr>
        <p:sp>
          <p:nvSpPr>
            <p:cNvPr id="67" name="Rectangle 66">
              <a:extLst>
                <a:ext uri="{FF2B5EF4-FFF2-40B4-BE49-F238E27FC236}">
                  <a16:creationId xmlns:a16="http://schemas.microsoft.com/office/drawing/2014/main" id="{AF73E46E-97BA-4BB1-90AF-1F99766448C4}"/>
                </a:ext>
              </a:extLst>
            </p:cNvPr>
            <p:cNvSpPr/>
            <p:nvPr/>
          </p:nvSpPr>
          <p:spPr>
            <a:xfrm>
              <a:off x="1594334" y="3858079"/>
              <a:ext cx="1020535" cy="10205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68" name="Rectangle 67">
              <a:extLst>
                <a:ext uri="{FF2B5EF4-FFF2-40B4-BE49-F238E27FC236}">
                  <a16:creationId xmlns:a16="http://schemas.microsoft.com/office/drawing/2014/main" id="{5066809A-17DB-4FB5-B3E9-3D2850D99078}"/>
                </a:ext>
              </a:extLst>
            </p:cNvPr>
            <p:cNvSpPr/>
            <p:nvPr/>
          </p:nvSpPr>
          <p:spPr>
            <a:xfrm>
              <a:off x="2614869" y="2837544"/>
              <a:ext cx="1020535" cy="10205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69" name="Rectangle 68">
              <a:extLst>
                <a:ext uri="{FF2B5EF4-FFF2-40B4-BE49-F238E27FC236}">
                  <a16:creationId xmlns:a16="http://schemas.microsoft.com/office/drawing/2014/main" id="{2FC86FF4-95F8-4DD0-8A22-AA9088CCCD73}"/>
                </a:ext>
              </a:extLst>
            </p:cNvPr>
            <p:cNvSpPr/>
            <p:nvPr/>
          </p:nvSpPr>
          <p:spPr>
            <a:xfrm>
              <a:off x="1594333" y="2837544"/>
              <a:ext cx="1020535" cy="10205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3BAF1137-4662-4516-9EAB-BCC418A82853}"/>
                </a:ext>
              </a:extLst>
            </p:cNvPr>
            <p:cNvSpPr/>
            <p:nvPr/>
          </p:nvSpPr>
          <p:spPr>
            <a:xfrm>
              <a:off x="2614865" y="3858078"/>
              <a:ext cx="1020535" cy="10205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E7EE3DBE-0ACA-4AAD-8270-6C7B9B64FEA0}"/>
              </a:ext>
            </a:extLst>
          </p:cNvPr>
          <p:cNvSpPr/>
          <p:nvPr/>
        </p:nvSpPr>
        <p:spPr>
          <a:xfrm>
            <a:off x="8586655" y="4122123"/>
            <a:ext cx="878220" cy="878007"/>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Tree>
    <p:extLst>
      <p:ext uri="{BB962C8B-B14F-4D97-AF65-F5344CB8AC3E}">
        <p14:creationId xmlns:p14="http://schemas.microsoft.com/office/powerpoint/2010/main" val="86122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wipe(right)">
                                      <p:cBhvr>
                                        <p:cTn id="17" dur="500"/>
                                        <p:tgtEl>
                                          <p:spTgt spid="63"/>
                                        </p:tgtEl>
                                      </p:cBhvr>
                                    </p:animEffec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wipe(left)">
                                      <p:cBhvr>
                                        <p:cTn id="25" dur="500"/>
                                        <p:tgtEl>
                                          <p:spTgt spid="64"/>
                                        </p:tgtEl>
                                      </p:cBhvr>
                                    </p:animEffec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7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F3AD7-DFB5-4A06-BEF0-9584BD4C6874}"/>
              </a:ext>
            </a:extLst>
          </p:cNvPr>
          <p:cNvSpPr>
            <a:spLocks noGrp="1"/>
          </p:cNvSpPr>
          <p:nvPr>
            <p:ph type="title"/>
          </p:nvPr>
        </p:nvSpPr>
        <p:spPr/>
        <p:txBody>
          <a:bodyPr/>
          <a:lstStyle/>
          <a:p>
            <a:r>
              <a:rPr lang="en-US" dirty="0" err="1"/>
              <a:t>HideScreen</a:t>
            </a:r>
            <a:r>
              <a:rPr lang="en-US" dirty="0"/>
              <a:t> - Basic Idea (Cont’d)</a:t>
            </a:r>
          </a:p>
        </p:txBody>
      </p:sp>
      <p:grpSp>
        <p:nvGrpSpPr>
          <p:cNvPr id="10" name="Group 9">
            <a:extLst>
              <a:ext uri="{FF2B5EF4-FFF2-40B4-BE49-F238E27FC236}">
                <a16:creationId xmlns:a16="http://schemas.microsoft.com/office/drawing/2014/main" id="{4FD62143-6C08-4F50-92FD-685F8A17E764}"/>
              </a:ext>
            </a:extLst>
          </p:cNvPr>
          <p:cNvGrpSpPr/>
          <p:nvPr/>
        </p:nvGrpSpPr>
        <p:grpSpPr>
          <a:xfrm>
            <a:off x="3465086" y="1773534"/>
            <a:ext cx="5261829" cy="3502100"/>
            <a:chOff x="2145323" y="1989573"/>
            <a:chExt cx="5261829" cy="3502100"/>
          </a:xfrm>
        </p:grpSpPr>
        <p:sp>
          <p:nvSpPr>
            <p:cNvPr id="4" name="Rectangle 3">
              <a:extLst>
                <a:ext uri="{FF2B5EF4-FFF2-40B4-BE49-F238E27FC236}">
                  <a16:creationId xmlns:a16="http://schemas.microsoft.com/office/drawing/2014/main" id="{7A041DA5-4E78-4005-8575-A955CB729FDF}"/>
                </a:ext>
              </a:extLst>
            </p:cNvPr>
            <p:cNvSpPr/>
            <p:nvPr/>
          </p:nvSpPr>
          <p:spPr>
            <a:xfrm>
              <a:off x="2145323" y="1989573"/>
              <a:ext cx="5261829" cy="35021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grpSp>
          <p:nvGrpSpPr>
            <p:cNvPr id="9" name="Group 8">
              <a:extLst>
                <a:ext uri="{FF2B5EF4-FFF2-40B4-BE49-F238E27FC236}">
                  <a16:creationId xmlns:a16="http://schemas.microsoft.com/office/drawing/2014/main" id="{DF16DEB2-492C-49B7-88D6-7F5E75A4410E}"/>
                </a:ext>
              </a:extLst>
            </p:cNvPr>
            <p:cNvGrpSpPr/>
            <p:nvPr/>
          </p:nvGrpSpPr>
          <p:grpSpPr>
            <a:xfrm>
              <a:off x="3755702" y="2720088"/>
              <a:ext cx="2041071" cy="2041070"/>
              <a:chOff x="1594333" y="2837544"/>
              <a:chExt cx="2041071" cy="2041070"/>
            </a:xfrm>
          </p:grpSpPr>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41D09C2D-5ED4-46FF-838F-4A6EDED1CAA1}"/>
                      </a:ext>
                    </a:extLst>
                  </p:cNvPr>
                  <p:cNvSpPr/>
                  <p:nvPr/>
                </p:nvSpPr>
                <p:spPr>
                  <a:xfrm>
                    <a:off x="1594334" y="3858079"/>
                    <a:ext cx="1020535" cy="10205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dirty="0">
                                  <a:solidFill>
                                    <a:schemeClr val="tx1"/>
                                  </a:solidFill>
                                  <a:latin typeface="Cambria Math" panose="02040503050406030204" pitchFamily="18" charset="0"/>
                                </a:rPr>
                              </m:ctrlPr>
                            </m:sSubPr>
                            <m:e>
                              <m:r>
                                <a:rPr lang="en-US" i="1" dirty="0">
                                  <a:solidFill>
                                    <a:schemeClr val="tx1"/>
                                  </a:solidFill>
                                  <a:latin typeface="Cambria Math" panose="02040503050406030204" pitchFamily="18" charset="0"/>
                                </a:rPr>
                                <m:t>𝐻</m:t>
                              </m:r>
                            </m:e>
                            <m:sub>
                              <m:r>
                                <a:rPr lang="en-US" i="1" dirty="0">
                                  <a:solidFill>
                                    <a:schemeClr val="tx1"/>
                                  </a:solidFill>
                                  <a:latin typeface="Cambria Math" panose="02040503050406030204" pitchFamily="18" charset="0"/>
                                </a:rPr>
                                <m:t>𝑏</m:t>
                              </m:r>
                            </m:sub>
                          </m:sSub>
                        </m:oMath>
                      </m:oMathPara>
                    </a14:m>
                    <a:endParaRPr lang="en-US" dirty="0">
                      <a:solidFill>
                        <a:schemeClr val="bg1">
                          <a:lumMod val="85000"/>
                        </a:schemeClr>
                      </a:solidFill>
                    </a:endParaRPr>
                  </a:p>
                </p:txBody>
              </p:sp>
            </mc:Choice>
            <mc:Fallback xmlns="">
              <p:sp>
                <p:nvSpPr>
                  <p:cNvPr id="5" name="Rectangle 4">
                    <a:extLst>
                      <a:ext uri="{FF2B5EF4-FFF2-40B4-BE49-F238E27FC236}">
                        <a16:creationId xmlns:a16="http://schemas.microsoft.com/office/drawing/2014/main" id="{41D09C2D-5ED4-46FF-838F-4A6EDED1CAA1}"/>
                      </a:ext>
                    </a:extLst>
                  </p:cNvPr>
                  <p:cNvSpPr>
                    <a:spLocks noRot="1" noChangeAspect="1" noMove="1" noResize="1" noEditPoints="1" noAdjustHandles="1" noChangeArrowheads="1" noChangeShapeType="1" noTextEdit="1"/>
                  </p:cNvSpPr>
                  <p:nvPr/>
                </p:nvSpPr>
                <p:spPr>
                  <a:xfrm>
                    <a:off x="1594334" y="3858079"/>
                    <a:ext cx="1020535" cy="1020535"/>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E966985E-7BD3-4772-A925-61E47F7165B7}"/>
                      </a:ext>
                    </a:extLst>
                  </p:cNvPr>
                  <p:cNvSpPr/>
                  <p:nvPr/>
                </p:nvSpPr>
                <p:spPr>
                  <a:xfrm>
                    <a:off x="2614869" y="2837544"/>
                    <a:ext cx="1020535" cy="10205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dirty="0">
                                  <a:solidFill>
                                    <a:schemeClr val="tx1"/>
                                  </a:solidFill>
                                  <a:latin typeface="Cambria Math" panose="02040503050406030204" pitchFamily="18" charset="0"/>
                                </a:rPr>
                              </m:ctrlPr>
                            </m:sSubPr>
                            <m:e>
                              <m:r>
                                <a:rPr lang="en-US" i="1" dirty="0">
                                  <a:solidFill>
                                    <a:schemeClr val="tx1"/>
                                  </a:solidFill>
                                  <a:latin typeface="Cambria Math" panose="02040503050406030204" pitchFamily="18" charset="0"/>
                                </a:rPr>
                                <m:t>𝐻</m:t>
                              </m:r>
                            </m:e>
                            <m:sub>
                              <m:r>
                                <a:rPr lang="en-US" i="1" dirty="0">
                                  <a:solidFill>
                                    <a:schemeClr val="tx1"/>
                                  </a:solidFill>
                                  <a:latin typeface="Cambria Math" panose="02040503050406030204" pitchFamily="18" charset="0"/>
                                </a:rPr>
                                <m:t>𝑏</m:t>
                              </m:r>
                            </m:sub>
                          </m:sSub>
                        </m:oMath>
                      </m:oMathPara>
                    </a14:m>
                    <a:endParaRPr lang="en-US" dirty="0">
                      <a:solidFill>
                        <a:schemeClr val="tx1"/>
                      </a:solidFill>
                    </a:endParaRPr>
                  </a:p>
                </p:txBody>
              </p:sp>
            </mc:Choice>
            <mc:Fallback xmlns="">
              <p:sp>
                <p:nvSpPr>
                  <p:cNvPr id="6" name="Rectangle 5">
                    <a:extLst>
                      <a:ext uri="{FF2B5EF4-FFF2-40B4-BE49-F238E27FC236}">
                        <a16:creationId xmlns:a16="http://schemas.microsoft.com/office/drawing/2014/main" id="{E966985E-7BD3-4772-A925-61E47F7165B7}"/>
                      </a:ext>
                    </a:extLst>
                  </p:cNvPr>
                  <p:cNvSpPr>
                    <a:spLocks noRot="1" noChangeAspect="1" noMove="1" noResize="1" noEditPoints="1" noAdjustHandles="1" noChangeArrowheads="1" noChangeShapeType="1" noTextEdit="1"/>
                  </p:cNvSpPr>
                  <p:nvPr/>
                </p:nvSpPr>
                <p:spPr>
                  <a:xfrm>
                    <a:off x="2614869" y="2837544"/>
                    <a:ext cx="1020535" cy="1020535"/>
                  </a:xfrm>
                  <a:prstGeom prst="rect">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FBBBB7C5-726C-4EFB-8DFE-497D17BF6F37}"/>
                      </a:ext>
                    </a:extLst>
                  </p:cNvPr>
                  <p:cNvSpPr/>
                  <p:nvPr/>
                </p:nvSpPr>
                <p:spPr>
                  <a:xfrm>
                    <a:off x="1594333" y="2837544"/>
                    <a:ext cx="1020535" cy="10205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𝐻</m:t>
                              </m:r>
                            </m:e>
                            <m:sub>
                              <m:r>
                                <a:rPr lang="en-US" i="1" dirty="0">
                                  <a:latin typeface="Cambria Math" panose="02040503050406030204" pitchFamily="18" charset="0"/>
                                </a:rPr>
                                <m:t>𝑑</m:t>
                              </m:r>
                            </m:sub>
                          </m:sSub>
                        </m:oMath>
                      </m:oMathPara>
                    </a14:m>
                    <a:endParaRPr lang="en-US" dirty="0"/>
                  </a:p>
                </p:txBody>
              </p:sp>
            </mc:Choice>
            <mc:Fallback xmlns="">
              <p:sp>
                <p:nvSpPr>
                  <p:cNvPr id="7" name="Rectangle 6">
                    <a:extLst>
                      <a:ext uri="{FF2B5EF4-FFF2-40B4-BE49-F238E27FC236}">
                        <a16:creationId xmlns:a16="http://schemas.microsoft.com/office/drawing/2014/main" id="{FBBBB7C5-726C-4EFB-8DFE-497D17BF6F37}"/>
                      </a:ext>
                    </a:extLst>
                  </p:cNvPr>
                  <p:cNvSpPr>
                    <a:spLocks noRot="1" noChangeAspect="1" noMove="1" noResize="1" noEditPoints="1" noAdjustHandles="1" noChangeArrowheads="1" noChangeShapeType="1" noTextEdit="1"/>
                  </p:cNvSpPr>
                  <p:nvPr/>
                </p:nvSpPr>
                <p:spPr>
                  <a:xfrm>
                    <a:off x="1594333" y="2837544"/>
                    <a:ext cx="1020535" cy="1020535"/>
                  </a:xfrm>
                  <a:prstGeom prst="rect">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769EA110-C9A6-4429-81A3-4FFCB5B746D0}"/>
                      </a:ext>
                    </a:extLst>
                  </p:cNvPr>
                  <p:cNvSpPr/>
                  <p:nvPr/>
                </p:nvSpPr>
                <p:spPr>
                  <a:xfrm>
                    <a:off x="2614865" y="3858078"/>
                    <a:ext cx="1020535" cy="10205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𝐻</m:t>
                              </m:r>
                            </m:e>
                            <m:sub>
                              <m:r>
                                <a:rPr lang="en-US" i="1" dirty="0">
                                  <a:latin typeface="Cambria Math" panose="02040503050406030204" pitchFamily="18" charset="0"/>
                                </a:rPr>
                                <m:t>𝑑</m:t>
                              </m:r>
                            </m:sub>
                          </m:sSub>
                        </m:oMath>
                      </m:oMathPara>
                    </a14:m>
                    <a:endParaRPr lang="en-US" dirty="0"/>
                  </a:p>
                </p:txBody>
              </p:sp>
            </mc:Choice>
            <mc:Fallback xmlns="">
              <p:sp>
                <p:nvSpPr>
                  <p:cNvPr id="8" name="Rectangle 7">
                    <a:extLst>
                      <a:ext uri="{FF2B5EF4-FFF2-40B4-BE49-F238E27FC236}">
                        <a16:creationId xmlns:a16="http://schemas.microsoft.com/office/drawing/2014/main" id="{769EA110-C9A6-4429-81A3-4FFCB5B746D0}"/>
                      </a:ext>
                    </a:extLst>
                  </p:cNvPr>
                  <p:cNvSpPr>
                    <a:spLocks noRot="1" noChangeAspect="1" noMove="1" noResize="1" noEditPoints="1" noAdjustHandles="1" noChangeArrowheads="1" noChangeShapeType="1" noTextEdit="1"/>
                  </p:cNvSpPr>
                  <p:nvPr/>
                </p:nvSpPr>
                <p:spPr>
                  <a:xfrm>
                    <a:off x="2614865" y="3858078"/>
                    <a:ext cx="1020535" cy="1020535"/>
                  </a:xfrm>
                  <a:prstGeom prst="rect">
                    <a:avLst/>
                  </a:prstGeom>
                  <a:blipFill>
                    <a:blip r:embed="rId6"/>
                    <a:stretch>
                      <a:fillRect/>
                    </a:stretch>
                  </a:blipFill>
                  <a:ln>
                    <a:noFill/>
                  </a:ln>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AB06734-7084-4565-8FD9-88D97DE41781}"/>
                  </a:ext>
                </a:extLst>
              </p:cNvPr>
              <p:cNvSpPr txBox="1"/>
              <p:nvPr/>
            </p:nvSpPr>
            <p:spPr>
              <a:xfrm>
                <a:off x="8100647" y="4735411"/>
                <a:ext cx="320857" cy="318036"/>
              </a:xfrm>
              <a:prstGeom prst="rect">
                <a:avLst/>
              </a:prstGeom>
              <a:noFill/>
            </p:spPr>
            <p:txBody>
              <a:bodyPr wrap="none" lIns="0" tIns="9144" rIns="0" bIns="9144" rtlCol="0">
                <a:spAutoFit/>
              </a:bodyPr>
              <a:lstStyle/>
              <a:p>
                <a:pPr>
                  <a:buNone/>
                </a:pPr>
                <a14:m>
                  <m:oMathPara xmlns:m="http://schemas.openxmlformats.org/officeDocument/2006/math">
                    <m:oMathParaPr>
                      <m:jc m:val="centerGroup"/>
                    </m:oMathParaPr>
                    <m:oMath xmlns:m="http://schemas.openxmlformats.org/officeDocument/2006/math">
                      <m:sSub>
                        <m:sSubPr>
                          <m:ctrlPr>
                            <a:rPr lang="en-US" i="1" dirty="0">
                              <a:latin typeface="Cambria Math" panose="02040503050406030204" pitchFamily="18" charset="0"/>
                              <a:cs typeface="Calibri" pitchFamily="34" charset="0"/>
                            </a:rPr>
                          </m:ctrlPr>
                        </m:sSubPr>
                        <m:e>
                          <m:r>
                            <a:rPr lang="en-US" i="1" dirty="0">
                              <a:latin typeface="Cambria Math" panose="02040503050406030204" pitchFamily="18" charset="0"/>
                              <a:cs typeface="Calibri" pitchFamily="34" charset="0"/>
                            </a:rPr>
                            <m:t>𝐻</m:t>
                          </m:r>
                        </m:e>
                        <m:sub>
                          <m:r>
                            <a:rPr lang="en-US" i="1" dirty="0">
                              <a:latin typeface="Cambria Math" panose="02040503050406030204" pitchFamily="18" charset="0"/>
                              <a:cs typeface="Calibri" pitchFamily="34" charset="0"/>
                            </a:rPr>
                            <m:t>𝑔</m:t>
                          </m:r>
                        </m:sub>
                      </m:sSub>
                    </m:oMath>
                  </m:oMathPara>
                </a14:m>
                <a:endParaRPr lang="en-US" dirty="0">
                  <a:latin typeface="Calibri" pitchFamily="34" charset="0"/>
                  <a:cs typeface="Calibri" pitchFamily="34" charset="0"/>
                </a:endParaRPr>
              </a:p>
            </p:txBody>
          </p:sp>
        </mc:Choice>
        <mc:Fallback xmlns="">
          <p:sp>
            <p:nvSpPr>
              <p:cNvPr id="12" name="TextBox 11">
                <a:extLst>
                  <a:ext uri="{FF2B5EF4-FFF2-40B4-BE49-F238E27FC236}">
                    <a16:creationId xmlns:a16="http://schemas.microsoft.com/office/drawing/2014/main" id="{0AB06734-7084-4565-8FD9-88D97DE41781}"/>
                  </a:ext>
                </a:extLst>
              </p:cNvPr>
              <p:cNvSpPr txBox="1">
                <a:spLocks noRot="1" noChangeAspect="1" noMove="1" noResize="1" noEditPoints="1" noAdjustHandles="1" noChangeArrowheads="1" noChangeShapeType="1" noTextEdit="1"/>
              </p:cNvSpPr>
              <p:nvPr/>
            </p:nvSpPr>
            <p:spPr>
              <a:xfrm>
                <a:off x="8100647" y="4735411"/>
                <a:ext cx="320857" cy="318036"/>
              </a:xfrm>
              <a:prstGeom prst="rect">
                <a:avLst/>
              </a:prstGeom>
              <a:blipFill>
                <a:blip r:embed="rId7"/>
                <a:stretch>
                  <a:fillRect l="-15385" r="-3846"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65317FA-4BDA-41D4-AE44-769C3AC3F68F}"/>
                  </a:ext>
                </a:extLst>
              </p:cNvPr>
              <p:cNvSpPr txBox="1"/>
              <p:nvPr/>
            </p:nvSpPr>
            <p:spPr>
              <a:xfrm>
                <a:off x="3259326" y="5627325"/>
                <a:ext cx="5673348" cy="417871"/>
              </a:xfrm>
              <a:prstGeom prst="rect">
                <a:avLst/>
              </a:prstGeom>
              <a:noFill/>
            </p:spPr>
            <p:txBody>
              <a:bodyPr wrap="none" lIns="0" tIns="9144" rIns="0" bIns="9144" rtlCol="0">
                <a:spAutoFit/>
              </a:bodyPr>
              <a:lstStyle/>
              <a:p>
                <a:pPr>
                  <a:buNone/>
                </a:pPr>
                <a:r>
                  <a:rPr lang="en-US" sz="2400" dirty="0">
                    <a:cs typeface="Calibri" pitchFamily="34" charset="0"/>
                  </a:rPr>
                  <a:t>Background to hide the info: </a:t>
                </a:r>
                <a14:m>
                  <m:oMath xmlns:m="http://schemas.openxmlformats.org/officeDocument/2006/math">
                    <m:sSub>
                      <m:sSubPr>
                        <m:ctrlPr>
                          <a:rPr lang="en-US" sz="2400" i="1">
                            <a:latin typeface="Cambria Math" panose="02040503050406030204" pitchFamily="18" charset="0"/>
                            <a:cs typeface="Calibri" pitchFamily="34" charset="0"/>
                          </a:rPr>
                        </m:ctrlPr>
                      </m:sSubPr>
                      <m:e>
                        <m:r>
                          <a:rPr lang="en-US" sz="2400" i="1">
                            <a:latin typeface="Cambria Math" panose="02040503050406030204" pitchFamily="18" charset="0"/>
                            <a:cs typeface="Calibri" pitchFamily="34" charset="0"/>
                          </a:rPr>
                          <m:t>𝐻</m:t>
                        </m:r>
                      </m:e>
                      <m:sub>
                        <m:r>
                          <a:rPr lang="en-US" sz="2400" i="1">
                            <a:latin typeface="Cambria Math" panose="02040503050406030204" pitchFamily="18" charset="0"/>
                            <a:cs typeface="Calibri" pitchFamily="34" charset="0"/>
                          </a:rPr>
                          <m:t>𝑔</m:t>
                        </m:r>
                      </m:sub>
                    </m:sSub>
                    <m:r>
                      <a:rPr lang="en-US" sz="2400" i="1">
                        <a:latin typeface="Cambria Math" panose="02040503050406030204" pitchFamily="18" charset="0"/>
                        <a:ea typeface="Cambria Math" panose="02040503050406030204" pitchFamily="18" charset="0"/>
                        <a:cs typeface="Calibri" pitchFamily="34" charset="0"/>
                      </a:rPr>
                      <m:t>≈</m:t>
                    </m:r>
                    <m:sSub>
                      <m:sSubPr>
                        <m:ctrlPr>
                          <a:rPr lang="en-US" sz="2400" i="1">
                            <a:latin typeface="Cambria Math" panose="02040503050406030204" pitchFamily="18" charset="0"/>
                            <a:ea typeface="Cambria Math" panose="02040503050406030204" pitchFamily="18" charset="0"/>
                            <a:cs typeface="Calibri" pitchFamily="34" charset="0"/>
                          </a:rPr>
                        </m:ctrlPr>
                      </m:sSubPr>
                      <m:e>
                        <m:r>
                          <a:rPr lang="en-US" sz="2400" i="1">
                            <a:latin typeface="Cambria Math" panose="02040503050406030204" pitchFamily="18" charset="0"/>
                            <a:ea typeface="Cambria Math" panose="02040503050406030204" pitchFamily="18" charset="0"/>
                            <a:cs typeface="Calibri" pitchFamily="34" charset="0"/>
                          </a:rPr>
                          <m:t>𝐻</m:t>
                        </m:r>
                      </m:e>
                      <m:sub>
                        <m:r>
                          <a:rPr lang="en-US" sz="2400" i="1">
                            <a:latin typeface="Cambria Math" panose="02040503050406030204" pitchFamily="18" charset="0"/>
                            <a:ea typeface="Cambria Math" panose="02040503050406030204" pitchFamily="18" charset="0"/>
                            <a:cs typeface="Calibri" pitchFamily="34" charset="0"/>
                          </a:rPr>
                          <m:t>𝑏</m:t>
                        </m:r>
                      </m:sub>
                    </m:sSub>
                    <m:r>
                      <a:rPr lang="en-US" sz="2400" i="1">
                        <a:latin typeface="Cambria Math" panose="02040503050406030204" pitchFamily="18" charset="0"/>
                        <a:ea typeface="Cambria Math" panose="02040503050406030204" pitchFamily="18" charset="0"/>
                        <a:cs typeface="Calibri" pitchFamily="34" charset="0"/>
                      </a:rPr>
                      <m:t>⨁</m:t>
                    </m:r>
                    <m:sSub>
                      <m:sSubPr>
                        <m:ctrlPr>
                          <a:rPr lang="en-US" sz="2400" i="1">
                            <a:latin typeface="Cambria Math" panose="02040503050406030204" pitchFamily="18" charset="0"/>
                            <a:ea typeface="Cambria Math" panose="02040503050406030204" pitchFamily="18" charset="0"/>
                            <a:cs typeface="Calibri" pitchFamily="34" charset="0"/>
                          </a:rPr>
                        </m:ctrlPr>
                      </m:sSubPr>
                      <m:e>
                        <m:r>
                          <a:rPr lang="en-US" sz="2400" i="1">
                            <a:latin typeface="Cambria Math" panose="02040503050406030204" pitchFamily="18" charset="0"/>
                            <a:ea typeface="Cambria Math" panose="02040503050406030204" pitchFamily="18" charset="0"/>
                            <a:cs typeface="Calibri" pitchFamily="34" charset="0"/>
                          </a:rPr>
                          <m:t>𝐻</m:t>
                        </m:r>
                      </m:e>
                      <m:sub>
                        <m:r>
                          <a:rPr lang="en-US" sz="2400" i="1">
                            <a:latin typeface="Cambria Math" panose="02040503050406030204" pitchFamily="18" charset="0"/>
                            <a:ea typeface="Cambria Math" panose="02040503050406030204" pitchFamily="18" charset="0"/>
                            <a:cs typeface="Calibri" pitchFamily="34" charset="0"/>
                          </a:rPr>
                          <m:t>𝑑</m:t>
                        </m:r>
                      </m:sub>
                    </m:sSub>
                  </m:oMath>
                </a14:m>
                <a:endParaRPr lang="en-US" sz="2400" dirty="0">
                  <a:latin typeface="Calibri" pitchFamily="34" charset="0"/>
                  <a:cs typeface="Calibri" pitchFamily="34" charset="0"/>
                </a:endParaRPr>
              </a:p>
            </p:txBody>
          </p:sp>
        </mc:Choice>
        <mc:Fallback xmlns="">
          <p:sp>
            <p:nvSpPr>
              <p:cNvPr id="13" name="TextBox 12">
                <a:extLst>
                  <a:ext uri="{FF2B5EF4-FFF2-40B4-BE49-F238E27FC236}">
                    <a16:creationId xmlns:a16="http://schemas.microsoft.com/office/drawing/2014/main" id="{065317FA-4BDA-41D4-AE44-769C3AC3F68F}"/>
                  </a:ext>
                </a:extLst>
              </p:cNvPr>
              <p:cNvSpPr txBox="1">
                <a:spLocks noRot="1" noChangeAspect="1" noMove="1" noResize="1" noEditPoints="1" noAdjustHandles="1" noChangeArrowheads="1" noChangeShapeType="1" noTextEdit="1"/>
              </p:cNvSpPr>
              <p:nvPr/>
            </p:nvSpPr>
            <p:spPr>
              <a:xfrm>
                <a:off x="3259326" y="5627325"/>
                <a:ext cx="5673348" cy="417871"/>
              </a:xfrm>
              <a:prstGeom prst="rect">
                <a:avLst/>
              </a:prstGeom>
              <a:blipFill>
                <a:blip r:embed="rId8"/>
                <a:stretch>
                  <a:fillRect l="-3356" t="-17647" b="-29412"/>
                </a:stretch>
              </a:blipFill>
            </p:spPr>
            <p:txBody>
              <a:bodyPr/>
              <a:lstStyle/>
              <a:p>
                <a:r>
                  <a:rPr lang="en-US">
                    <a:noFill/>
                  </a:rPr>
                  <a:t> </a:t>
                </a:r>
              </a:p>
            </p:txBody>
          </p:sp>
        </mc:Fallback>
      </mc:AlternateContent>
      <p:cxnSp>
        <p:nvCxnSpPr>
          <p:cNvPr id="15" name="Connector: Elbow 14">
            <a:extLst>
              <a:ext uri="{FF2B5EF4-FFF2-40B4-BE49-F238E27FC236}">
                <a16:creationId xmlns:a16="http://schemas.microsoft.com/office/drawing/2014/main" id="{E59436C8-F7AA-4E9B-A9F4-78B3DB0A21B5}"/>
              </a:ext>
            </a:extLst>
          </p:cNvPr>
          <p:cNvCxnSpPr>
            <a:cxnSpLocks/>
            <a:stCxn id="6" idx="0"/>
            <a:endCxn id="16" idx="1"/>
          </p:cNvCxnSpPr>
          <p:nvPr/>
        </p:nvCxnSpPr>
        <p:spPr>
          <a:xfrm rot="5400000" flipH="1" flipV="1">
            <a:off x="6508770" y="1510634"/>
            <a:ext cx="1090914" cy="895919"/>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63EDCA6-B083-4320-AC14-7EB6D303339F}"/>
              </a:ext>
            </a:extLst>
          </p:cNvPr>
          <p:cNvSpPr txBox="1"/>
          <p:nvPr/>
        </p:nvSpPr>
        <p:spPr>
          <a:xfrm>
            <a:off x="7502188" y="1219236"/>
            <a:ext cx="2449453" cy="387798"/>
          </a:xfrm>
          <a:prstGeom prst="rect">
            <a:avLst/>
          </a:prstGeom>
          <a:noFill/>
        </p:spPr>
        <p:txBody>
          <a:bodyPr wrap="none" lIns="0" tIns="9144" rIns="0" bIns="9144" rtlCol="0">
            <a:spAutoFit/>
          </a:bodyPr>
          <a:lstStyle/>
          <a:p>
            <a:pPr>
              <a:buNone/>
            </a:pPr>
            <a:r>
              <a:rPr lang="en-US" sz="2400" dirty="0">
                <a:latin typeface="Calibri" pitchFamily="34" charset="0"/>
                <a:cs typeface="Calibri" pitchFamily="34" charset="0"/>
              </a:rPr>
              <a:t>Info to be displayed</a:t>
            </a:r>
          </a:p>
        </p:txBody>
      </p:sp>
      <p:cxnSp>
        <p:nvCxnSpPr>
          <p:cNvPr id="20" name="Straight Arrow Connector 19">
            <a:extLst>
              <a:ext uri="{FF2B5EF4-FFF2-40B4-BE49-F238E27FC236}">
                <a16:creationId xmlns:a16="http://schemas.microsoft.com/office/drawing/2014/main" id="{8DA4C245-B221-4707-8E48-EEB28181357E}"/>
              </a:ext>
            </a:extLst>
          </p:cNvPr>
          <p:cNvCxnSpPr/>
          <p:nvPr/>
        </p:nvCxnSpPr>
        <p:spPr>
          <a:xfrm>
            <a:off x="3749710" y="4913894"/>
            <a:ext cx="0" cy="5987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3">
            <a:extLst>
              <a:ext uri="{FF2B5EF4-FFF2-40B4-BE49-F238E27FC236}">
                <a16:creationId xmlns:a16="http://schemas.microsoft.com/office/drawing/2014/main" id="{4AECC66C-6CD2-4275-94A3-F33C443D90E4}"/>
              </a:ext>
            </a:extLst>
          </p:cNvPr>
          <p:cNvSpPr/>
          <p:nvPr/>
        </p:nvSpPr>
        <p:spPr bwMode="auto">
          <a:xfrm>
            <a:off x="2809215" y="6107445"/>
            <a:ext cx="6573563" cy="578882"/>
          </a:xfrm>
          <a:prstGeom prst="roundRect">
            <a:avLst/>
          </a:prstGeom>
          <a:ln>
            <a:headEnd/>
            <a:tailEnd/>
          </a:ln>
        </p:spPr>
        <p:style>
          <a:lnRef idx="1">
            <a:schemeClr val="accent6"/>
          </a:lnRef>
          <a:fillRef idx="2">
            <a:schemeClr val="accent6"/>
          </a:fillRef>
          <a:effectRef idx="1">
            <a:schemeClr val="accent6"/>
          </a:effectRef>
          <a:fontRef idx="minor">
            <a:schemeClr val="dk1"/>
          </a:fontRef>
        </p:style>
        <p:txBody>
          <a:bodyPr wrap="square" rtlCol="0" anchor="ctr">
            <a:spAutoFit/>
          </a:bodyPr>
          <a:lstStyle/>
          <a:p>
            <a:pPr algn="ctr"/>
            <a:r>
              <a:rPr lang="en-US" sz="2800" dirty="0"/>
              <a:t>Calibration required once per device.</a:t>
            </a:r>
          </a:p>
        </p:txBody>
      </p:sp>
      <p:sp>
        <p:nvSpPr>
          <p:cNvPr id="18" name="Rectangle 17">
            <a:extLst>
              <a:ext uri="{FF2B5EF4-FFF2-40B4-BE49-F238E27FC236}">
                <a16:creationId xmlns:a16="http://schemas.microsoft.com/office/drawing/2014/main" id="{0961E8F0-F786-40F9-9007-758AB0384C92}"/>
              </a:ext>
            </a:extLst>
          </p:cNvPr>
          <p:cNvSpPr/>
          <p:nvPr/>
        </p:nvSpPr>
        <p:spPr>
          <a:xfrm>
            <a:off x="3465086" y="2499858"/>
            <a:ext cx="5261828" cy="204526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Info will blend into background when viewed outside of visible range. </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1F89EFE-4588-455D-BD8B-F7F9210C9B23}"/>
                  </a:ext>
                </a:extLst>
              </p:cNvPr>
              <p:cNvSpPr txBox="1"/>
              <p:nvPr/>
            </p:nvSpPr>
            <p:spPr>
              <a:xfrm>
                <a:off x="9361877" y="4638974"/>
                <a:ext cx="2449453" cy="510909"/>
              </a:xfrm>
              <a:prstGeom prst="rect">
                <a:avLst/>
              </a:prstGeom>
              <a:noFill/>
              <a:ln>
                <a:solidFill>
                  <a:schemeClr val="tx1"/>
                </a:solidFill>
              </a:ln>
            </p:spPr>
            <p:txBody>
              <a:bodyPr wrap="square" lIns="0" tIns="9144" rIns="0" bIns="9144" rtlCol="0">
                <a:spAutoFit/>
              </a:bodyPr>
              <a:lstStyle/>
              <a:p>
                <a:pPr marL="285750" indent="-168275">
                  <a:buFont typeface="Arial" panose="020B0604020202020204" pitchFamily="34" charset="0"/>
                  <a:buChar char="•"/>
                </a:pPr>
                <a14:m>
                  <m:oMath xmlns:m="http://schemas.openxmlformats.org/officeDocument/2006/math">
                    <m:r>
                      <a:rPr lang="en-US" sz="1600" i="1">
                        <a:latin typeface="Cambria Math" panose="02040503050406030204" pitchFamily="18" charset="0"/>
                        <a:cs typeface="Calibri" pitchFamily="34" charset="0"/>
                      </a:rPr>
                      <m:t>𝐻</m:t>
                    </m:r>
                  </m:oMath>
                </a14:m>
                <a:r>
                  <a:rPr lang="en-US" sz="1600" dirty="0">
                    <a:latin typeface="Calibri" pitchFamily="34" charset="0"/>
                    <a:cs typeface="Calibri" pitchFamily="34" charset="0"/>
                  </a:rPr>
                  <a:t> indicates the value of color coding (R,G,B).</a:t>
                </a:r>
              </a:p>
            </p:txBody>
          </p:sp>
        </mc:Choice>
        <mc:Fallback xmlns="">
          <p:sp>
            <p:nvSpPr>
              <p:cNvPr id="3" name="TextBox 2">
                <a:extLst>
                  <a:ext uri="{FF2B5EF4-FFF2-40B4-BE49-F238E27FC236}">
                    <a16:creationId xmlns:a16="http://schemas.microsoft.com/office/drawing/2014/main" id="{11F89EFE-4588-455D-BD8B-F7F9210C9B23}"/>
                  </a:ext>
                </a:extLst>
              </p:cNvPr>
              <p:cNvSpPr txBox="1">
                <a:spLocks noRot="1" noChangeAspect="1" noMove="1" noResize="1" noEditPoints="1" noAdjustHandles="1" noChangeArrowheads="1" noChangeShapeType="1" noTextEdit="1"/>
              </p:cNvSpPr>
              <p:nvPr/>
            </p:nvSpPr>
            <p:spPr>
              <a:xfrm>
                <a:off x="9361877" y="4638974"/>
                <a:ext cx="2449453" cy="510909"/>
              </a:xfrm>
              <a:prstGeom prst="rect">
                <a:avLst/>
              </a:prstGeom>
              <a:blipFill>
                <a:blip r:embed="rId9"/>
                <a:stretch>
                  <a:fillRect t="-9302" b="-13953"/>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22042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8" grpId="0" animBg="1"/>
    </p:bldLst>
  </p:timing>
</p:sld>
</file>

<file path=ppt/theme/theme1.xml><?xml version="1.0" encoding="utf-8"?>
<a:theme xmlns:a="http://schemas.openxmlformats.org/drawingml/2006/main" name="RTC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9050" cap="flat">
          <a:solidFill>
            <a:srgbClr val="FF0000"/>
          </a:solidFill>
          <a:prstDash val="solid"/>
          <a:round/>
          <a:headEnd/>
          <a:tailEnd/>
        </a:ln>
        <a:effectLst>
          <a:outerShdw dist="57150" dir="2700000" algn="ctr" rotWithShape="0">
            <a:srgbClr val="888888">
              <a:alpha val="50000"/>
            </a:srgbClr>
          </a:outerShdw>
        </a:effectLst>
      </a:spPr>
      <a:bodyPr wrap="square" rtlCol="0" anchor="ctr">
        <a:spAutoFit/>
      </a:bodyPr>
      <a:lstStyle>
        <a:defPPr algn="ctr">
          <a:defRPr/>
        </a:defPPr>
      </a:lstStyle>
    </a:spDef>
    <a:txDef>
      <a:spPr>
        <a:noFill/>
      </a:spPr>
      <a:bodyPr wrap="square" lIns="0" tIns="9144" rIns="0" bIns="9144" rtlCol="0">
        <a:spAutoFit/>
      </a:bodyPr>
      <a:lstStyle>
        <a:defPPr>
          <a:buNone/>
          <a:defRPr sz="1000" dirty="0" smtClean="0">
            <a:latin typeface="Calibri" pitchFamily="34" charset="0"/>
            <a:cs typeface="Calibri" pitchFamily="34" charset="0"/>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TCL" id="{E875B96D-C91F-5A42-8226-C4F00FC34CFD}" vid="{BB88811F-494F-DE4E-B006-67B84D32CC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RTCL</Template>
  <TotalTime>3962</TotalTime>
  <Words>2679</Words>
  <Application>Microsoft Macintosh PowerPoint</Application>
  <PresentationFormat>Widescreen</PresentationFormat>
  <Paragraphs>342</Paragraphs>
  <Slides>20</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NimbusRomNo9L</vt:lpstr>
      <vt:lpstr>Arial</vt:lpstr>
      <vt:lpstr>Calibri</vt:lpstr>
      <vt:lpstr>Cambria</vt:lpstr>
      <vt:lpstr>Cambria Math</vt:lpstr>
      <vt:lpstr>Garamond</vt:lpstr>
      <vt:lpstr>RTCL</vt:lpstr>
      <vt:lpstr>Keep Others from Peeking at Your Mobile Device Screen!</vt:lpstr>
      <vt:lpstr>Your info can leak easily</vt:lpstr>
      <vt:lpstr>Two Key Challenges to Protect On-Screen Info</vt:lpstr>
      <vt:lpstr>Related Work and What We Want</vt:lpstr>
      <vt:lpstr>Threat Model and Info Protection Zone</vt:lpstr>
      <vt:lpstr>Two Key Challenges to Protect On-Screen Info</vt:lpstr>
      <vt:lpstr>HideScreen - Basic Idea</vt:lpstr>
      <vt:lpstr>Protection Guarantee - Human Vision</vt:lpstr>
      <vt:lpstr>HideScreen - Basic Idea (Cont’d)</vt:lpstr>
      <vt:lpstr>Designing Grid Size (ℓ) by Required Visible Distance (d_max) and Viewing Angle (ϕ)</vt:lpstr>
      <vt:lpstr>Visible Ranges</vt:lpstr>
      <vt:lpstr>HideImage</vt:lpstr>
      <vt:lpstr>Photos of Protected Image</vt:lpstr>
      <vt:lpstr>And There is One More Challenge</vt:lpstr>
      <vt:lpstr>HideText</vt:lpstr>
      <vt:lpstr>Protection Effectiveness</vt:lpstr>
      <vt:lpstr>Use-Case Study</vt:lpstr>
      <vt:lpstr>Conclusions</vt:lpstr>
      <vt:lpstr>Thank you</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DecoyDisplay -  Hide Your Info on the Screen</dc:title>
  <dc:creator>Chen, Chun-Yu</dc:creator>
  <cp:lastModifiedBy>Chen, Chun-Yu</cp:lastModifiedBy>
  <cp:revision>747</cp:revision>
  <dcterms:created xsi:type="dcterms:W3CDTF">2017-12-04T01:20:11Z</dcterms:created>
  <dcterms:modified xsi:type="dcterms:W3CDTF">2019-10-25T16:59:16Z</dcterms:modified>
</cp:coreProperties>
</file>